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9144000"/>
  <p:notesSz cx="6858000" cy="9144000"/>
  <p:embeddedFontLst>
    <p:embeddedFont>
      <p:font typeface="Arial Narrow"/>
      <p:regular r:id="rId43"/>
      <p:bold r:id="rId44"/>
      <p:italic r:id="rId45"/>
      <p:boldItalic r:id="rId46"/>
    </p:embeddedFont>
    <p:embeddedFont>
      <p:font typeface="Book Antiqua"/>
      <p:regular r:id="rId47"/>
      <p:bold r:id="rId48"/>
      <p:italic r:id="rId49"/>
      <p:boldItalic r:id="rId50"/>
    </p:embeddedFont>
    <p:embeddedFont>
      <p:font typeface="Noto Sans Symbols"/>
      <p:regular r:id="rId51"/>
      <p:bold r:id="rId52"/>
    </p:embeddedFont>
    <p:embeddedFont>
      <p:font typeface="Helvetica Neue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36">
          <p15:clr>
            <a:srgbClr val="A4A3A4"/>
          </p15:clr>
        </p15:guide>
        <p15:guide id="2" pos="3971">
          <p15:clr>
            <a:srgbClr val="A4A3A4"/>
          </p15:clr>
        </p15:guide>
      </p15:sldGuideLst>
    </p:ext>
    <p:ext uri="GoogleSlidesCustomDataVersion2">
      <go:slidesCustomData xmlns:go="http://customooxmlschemas.google.com/" r:id="rId57" roundtripDataSignature="AMtx7miYxR3rEK8eVB+yFQ2AZLSZc4KG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36" orient="horz"/>
        <p:guide pos="397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ArialNarrow-bold.fntdata"/><Relationship Id="rId43" Type="http://schemas.openxmlformats.org/officeDocument/2006/relationships/font" Target="fonts/ArialNarrow-regular.fntdata"/><Relationship Id="rId46" Type="http://schemas.openxmlformats.org/officeDocument/2006/relationships/font" Target="fonts/ArialNarrow-boldItalic.fntdata"/><Relationship Id="rId45" Type="http://schemas.openxmlformats.org/officeDocument/2006/relationships/font" Target="fonts/ArialNarrow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ookAntiqua-bold.fntdata"/><Relationship Id="rId47" Type="http://schemas.openxmlformats.org/officeDocument/2006/relationships/font" Target="fonts/BookAntiqua-regular.fntdata"/><Relationship Id="rId49" Type="http://schemas.openxmlformats.org/officeDocument/2006/relationships/font" Target="fonts/BookAntiqu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otoSansSymbols-regular.fntdata"/><Relationship Id="rId50" Type="http://schemas.openxmlformats.org/officeDocument/2006/relationships/font" Target="fonts/BookAntiqua-boldItalic.fntdata"/><Relationship Id="rId53" Type="http://schemas.openxmlformats.org/officeDocument/2006/relationships/font" Target="fonts/HelveticaNeue-regular.fntdata"/><Relationship Id="rId52" Type="http://schemas.openxmlformats.org/officeDocument/2006/relationships/font" Target="fonts/NotoSansSymbols-bold.fntdata"/><Relationship Id="rId11" Type="http://schemas.openxmlformats.org/officeDocument/2006/relationships/slide" Target="slides/slide6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57" Type="http://customschemas.google.com/relationships/presentationmetadata" Target="metadata"/><Relationship Id="rId12" Type="http://schemas.openxmlformats.org/officeDocument/2006/relationships/slide" Target="slides/slide7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06725" cy="45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200" lIns="90400" spcFirstLastPara="1" rIns="90400" wrap="square" tIns="452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13188" y="0"/>
            <a:ext cx="2930525" cy="45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200" lIns="90400" spcFirstLastPara="1" rIns="90400" wrap="square" tIns="452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200" lIns="90400" spcFirstLastPara="1" rIns="90400" wrap="square" tIns="452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78863"/>
            <a:ext cx="3006725" cy="452437"/>
          </a:xfrm>
          <a:prstGeom prst="rect">
            <a:avLst/>
          </a:prstGeom>
          <a:noFill/>
          <a:ln>
            <a:noFill/>
          </a:ln>
        </p:spPr>
        <p:txBody>
          <a:bodyPr anchorCtr="0" anchor="b" bIns="45200" lIns="90400" spcFirstLastPara="1" rIns="90400" wrap="square" tIns="452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13188" y="8678863"/>
            <a:ext cx="2930525" cy="452437"/>
          </a:xfrm>
          <a:prstGeom prst="rect">
            <a:avLst/>
          </a:prstGeom>
          <a:noFill/>
          <a:ln>
            <a:noFill/>
          </a:ln>
        </p:spPr>
        <p:txBody>
          <a:bodyPr anchorCtr="0" anchor="b" bIns="45200" lIns="90400" spcFirstLastPara="1" rIns="90400" wrap="square" tIns="452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/>
          <p:nvPr>
            <p:ph idx="2" type="hdr"/>
          </p:nvPr>
        </p:nvSpPr>
        <p:spPr>
          <a:xfrm>
            <a:off x="0" y="0"/>
            <a:ext cx="3006725" cy="45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EE141</a:t>
            </a:r>
            <a:endParaRPr/>
          </a:p>
        </p:txBody>
      </p:sp>
      <p:sp>
        <p:nvSpPr>
          <p:cNvPr id="69" name="Google Shape;69;p1:notes"/>
          <p:cNvSpPr txBox="1"/>
          <p:nvPr>
            <p:ph idx="12" type="sldNum"/>
          </p:nvPr>
        </p:nvSpPr>
        <p:spPr>
          <a:xfrm>
            <a:off x="3913188" y="8678863"/>
            <a:ext cx="2930525" cy="452437"/>
          </a:xfrm>
          <a:prstGeom prst="rect">
            <a:avLst/>
          </a:prstGeom>
          <a:noFill/>
          <a:ln>
            <a:noFill/>
          </a:ln>
        </p:spPr>
        <p:txBody>
          <a:bodyPr anchorCtr="0" anchor="b" bIns="45200" lIns="90400" spcFirstLastPara="1" rIns="90400" wrap="square" tIns="452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1:notes"/>
          <p:cNvSpPr/>
          <p:nvPr>
            <p:ph idx="3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0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11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2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12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3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3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4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4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15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5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6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6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7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17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8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8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9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19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0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20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21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21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22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22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23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23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24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24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25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25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26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26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27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27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28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28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29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29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0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30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1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31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32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32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33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33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34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34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35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35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36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36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37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37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8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9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9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9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8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48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4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9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9"/>
          <p:cNvSpPr txBox="1"/>
          <p:nvPr>
            <p:ph idx="1" type="body"/>
          </p:nvPr>
        </p:nvSpPr>
        <p:spPr>
          <a:xfrm rot="5400000">
            <a:off x="2514600" y="-762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❑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4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0"/>
          <p:cNvSpPr txBox="1"/>
          <p:nvPr>
            <p:ph type="title"/>
          </p:nvPr>
        </p:nvSpPr>
        <p:spPr>
          <a:xfrm rot="5400000">
            <a:off x="4770438" y="2179638"/>
            <a:ext cx="5426075" cy="194945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0"/>
          <p:cNvSpPr txBox="1"/>
          <p:nvPr>
            <p:ph idx="1" type="body"/>
          </p:nvPr>
        </p:nvSpPr>
        <p:spPr>
          <a:xfrm rot="5400000">
            <a:off x="795338" y="306388"/>
            <a:ext cx="5426075" cy="56959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❑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5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1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2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2"/>
          <p:cNvSpPr txBox="1"/>
          <p:nvPr>
            <p:ph idx="1" type="body"/>
          </p:nvPr>
        </p:nvSpPr>
        <p:spPr>
          <a:xfrm>
            <a:off x="685800" y="17526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❑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3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3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4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4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4"/>
          <p:cNvSpPr txBox="1"/>
          <p:nvPr>
            <p:ph idx="1" type="body"/>
          </p:nvPr>
        </p:nvSpPr>
        <p:spPr>
          <a:xfrm>
            <a:off x="685800" y="17526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❑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4"/>
          <p:cNvSpPr txBox="1"/>
          <p:nvPr>
            <p:ph idx="2" type="body"/>
          </p:nvPr>
        </p:nvSpPr>
        <p:spPr>
          <a:xfrm>
            <a:off x="4648200" y="17526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❑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5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5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❑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5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5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❑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7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81000" lvl="0" marL="457200" algn="l">
              <a:spcBef>
                <a:spcPts val="640"/>
              </a:spcBef>
              <a:spcAft>
                <a:spcPts val="0"/>
              </a:spcAft>
              <a:buSzPts val="2400"/>
              <a:buChar char="❑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3pPr>
            <a:lvl4pPr indent="-311150" lvl="3" marL="1828800" algn="l">
              <a:spcBef>
                <a:spcPts val="400"/>
              </a:spcBef>
              <a:spcAft>
                <a:spcPts val="0"/>
              </a:spcAft>
              <a:buSzPts val="1300"/>
              <a:buChar char="●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2" name="Google Shape;52;p47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4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4400" u="none" cap="none" strike="noStrike">
                <a:solidFill>
                  <a:srgbClr val="C66B5A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4400" u="none" cap="none" strike="noStrike">
                <a:solidFill>
                  <a:srgbClr val="C66B5A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4400" u="none" cap="none" strike="noStrike">
                <a:solidFill>
                  <a:srgbClr val="C66B5A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4400" u="none" cap="none" strike="noStrike">
                <a:solidFill>
                  <a:srgbClr val="C66B5A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4400" u="none" cap="none" strike="noStrike">
                <a:solidFill>
                  <a:srgbClr val="C66B5A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4400" u="none" cap="none" strike="noStrike">
                <a:solidFill>
                  <a:srgbClr val="C66B5A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4400" u="none" cap="none" strike="noStrike">
                <a:solidFill>
                  <a:srgbClr val="C66B5A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4400" u="none" cap="none" strike="noStrike">
                <a:solidFill>
                  <a:srgbClr val="C66B5A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4400" u="none" cap="none" strike="noStrike">
                <a:solidFill>
                  <a:srgbClr val="C66B5A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11" name="Google Shape;11;p38"/>
          <p:cNvSpPr txBox="1"/>
          <p:nvPr>
            <p:ph idx="1" type="body"/>
          </p:nvPr>
        </p:nvSpPr>
        <p:spPr>
          <a:xfrm>
            <a:off x="685800" y="17526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810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315263"/>
              </a:buClr>
              <a:buSzPts val="2400"/>
              <a:buFont typeface="Noto Sans Symbols"/>
              <a:buChar char="❑"/>
              <a:defRPr b="0" i="0" sz="3200" u="none" cap="none" strike="noStrike">
                <a:solidFill>
                  <a:srgbClr val="31526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FC9D1E"/>
              </a:buClr>
              <a:buSzPts val="13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8"/>
          <p:cNvSpPr txBox="1"/>
          <p:nvPr/>
        </p:nvSpPr>
        <p:spPr>
          <a:xfrm>
            <a:off x="381000" y="6473825"/>
            <a:ext cx="639763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82"/>
                </a:solidFill>
                <a:latin typeface="Arial"/>
                <a:ea typeface="Arial"/>
                <a:cs typeface="Arial"/>
                <a:sym typeface="Arial"/>
              </a:rPr>
              <a:t>EE141</a:t>
            </a:r>
            <a:endParaRPr i="0" sz="2000">
              <a:solidFill>
                <a:srgbClr val="00008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13;p3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38"/>
          <p:cNvSpPr/>
          <p:nvPr/>
        </p:nvSpPr>
        <p:spPr>
          <a:xfrm>
            <a:off x="0" y="5943600"/>
            <a:ext cx="9144000" cy="9144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7B84C6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4400">
              <a:solidFill>
                <a:srgbClr val="0000B6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5" name="Google Shape;15;p38"/>
          <p:cNvSpPr txBox="1"/>
          <p:nvPr/>
        </p:nvSpPr>
        <p:spPr>
          <a:xfrm>
            <a:off x="158750" y="6408738"/>
            <a:ext cx="2681288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© Digital Integrated Circuits</a:t>
            </a:r>
            <a:r>
              <a:rPr baseline="30000" i="0" lang="en-US"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2nd</a:t>
            </a:r>
            <a:endParaRPr/>
          </a:p>
        </p:txBody>
      </p:sp>
      <p:sp>
        <p:nvSpPr>
          <p:cNvPr id="16" name="Google Shape;16;p38"/>
          <p:cNvSpPr txBox="1"/>
          <p:nvPr/>
        </p:nvSpPr>
        <p:spPr>
          <a:xfrm>
            <a:off x="7696200" y="6400800"/>
            <a:ext cx="1374775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Manufacturing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21.png"/><Relationship Id="rId7" Type="http://schemas.openxmlformats.org/officeDocument/2006/relationships/image" Target="../media/image28.png"/><Relationship Id="rId8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9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24.png"/><Relationship Id="rId7" Type="http://schemas.openxmlformats.org/officeDocument/2006/relationships/image" Target="../media/image31.png"/><Relationship Id="rId8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44.png"/><Relationship Id="rId9" Type="http://schemas.openxmlformats.org/officeDocument/2006/relationships/image" Target="../media/image61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Relationship Id="rId4" Type="http://schemas.openxmlformats.org/officeDocument/2006/relationships/image" Target="../media/image3.png"/><Relationship Id="rId5" Type="http://schemas.openxmlformats.org/officeDocument/2006/relationships/image" Target="../media/image6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5" Type="http://schemas.openxmlformats.org/officeDocument/2006/relationships/image" Target="../media/image6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8.png"/><Relationship Id="rId4" Type="http://schemas.openxmlformats.org/officeDocument/2006/relationships/image" Target="../media/image57.png"/><Relationship Id="rId5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0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74.png"/><Relationship Id="rId7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"/>
          <p:cNvSpPr txBox="1"/>
          <p:nvPr>
            <p:ph type="ctrTitle"/>
          </p:nvPr>
        </p:nvSpPr>
        <p:spPr>
          <a:xfrm>
            <a:off x="4343400" y="1371600"/>
            <a:ext cx="4800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Digital Integrated Circuits</a:t>
            </a:r>
            <a:br>
              <a:rPr lang="en-US" sz="4400"/>
            </a:br>
            <a:r>
              <a:rPr lang="en-US" sz="3600"/>
              <a:t>A Design Perspective</a:t>
            </a:r>
            <a:endParaRPr sz="4800"/>
          </a:p>
        </p:txBody>
      </p:sp>
      <p:pic>
        <p:nvPicPr>
          <p:cNvPr id="75" name="Google Shape;7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57200"/>
            <a:ext cx="3676650" cy="51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"/>
          <p:cNvSpPr txBox="1"/>
          <p:nvPr/>
        </p:nvSpPr>
        <p:spPr>
          <a:xfrm>
            <a:off x="4391025" y="4229100"/>
            <a:ext cx="4052888" cy="155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4800">
                <a:solidFill>
                  <a:srgbClr val="315263"/>
                </a:solidFill>
                <a:latin typeface="Arial"/>
                <a:ea typeface="Arial"/>
                <a:cs typeface="Arial"/>
                <a:sym typeface="Arial"/>
              </a:rPr>
              <a:t>Manufacturing</a:t>
            </a:r>
            <a:br>
              <a:rPr i="0" lang="en-US" sz="4800">
                <a:solidFill>
                  <a:srgbClr val="31526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en-US" sz="4800">
                <a:solidFill>
                  <a:srgbClr val="315263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endParaRPr/>
          </a:p>
        </p:txBody>
      </p:sp>
      <p:sp>
        <p:nvSpPr>
          <p:cNvPr id="77" name="Google Shape;77;p1"/>
          <p:cNvSpPr txBox="1"/>
          <p:nvPr/>
        </p:nvSpPr>
        <p:spPr>
          <a:xfrm>
            <a:off x="4419600" y="2590800"/>
            <a:ext cx="3390900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 M. Rabaey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Anantha Chandrakasan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Borivoje Nikolic</a:t>
            </a:r>
            <a:endParaRPr/>
          </a:p>
        </p:txBody>
      </p:sp>
      <p:sp>
        <p:nvSpPr>
          <p:cNvPr id="78" name="Google Shape;78;p1"/>
          <p:cNvSpPr txBox="1"/>
          <p:nvPr/>
        </p:nvSpPr>
        <p:spPr>
          <a:xfrm>
            <a:off x="5148263" y="5799138"/>
            <a:ext cx="19986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July 30, 2002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7" name="Google Shape;597;p10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CMOS Process Walk-Through</a:t>
            </a:r>
            <a:endParaRPr/>
          </a:p>
        </p:txBody>
      </p:sp>
      <p:sp>
        <p:nvSpPr>
          <p:cNvPr id="598" name="Google Shape;598;p10"/>
          <p:cNvSpPr/>
          <p:nvPr/>
        </p:nvSpPr>
        <p:spPr>
          <a:xfrm>
            <a:off x="5080000" y="3136900"/>
            <a:ext cx="1588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10"/>
          <p:cNvSpPr/>
          <p:nvPr/>
        </p:nvSpPr>
        <p:spPr>
          <a:xfrm>
            <a:off x="5080000" y="2986088"/>
            <a:ext cx="1588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10"/>
          <p:cNvSpPr/>
          <p:nvPr/>
        </p:nvSpPr>
        <p:spPr>
          <a:xfrm>
            <a:off x="4633913" y="3340100"/>
            <a:ext cx="3175" cy="2063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10"/>
          <p:cNvSpPr/>
          <p:nvPr/>
        </p:nvSpPr>
        <p:spPr>
          <a:xfrm>
            <a:off x="4633913" y="3203575"/>
            <a:ext cx="3175" cy="2063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2" name="Google Shape;602;p10"/>
          <p:cNvGrpSpPr/>
          <p:nvPr/>
        </p:nvGrpSpPr>
        <p:grpSpPr>
          <a:xfrm>
            <a:off x="914400" y="1752600"/>
            <a:ext cx="7510463" cy="854075"/>
            <a:chOff x="576" y="1104"/>
            <a:chExt cx="4731" cy="538"/>
          </a:xfrm>
        </p:grpSpPr>
        <p:sp>
          <p:nvSpPr>
            <p:cNvPr id="603" name="Google Shape;603;p10"/>
            <p:cNvSpPr/>
            <p:nvPr/>
          </p:nvSpPr>
          <p:spPr>
            <a:xfrm>
              <a:off x="576" y="1104"/>
              <a:ext cx="2283" cy="263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0"/>
            <p:cNvSpPr/>
            <p:nvPr/>
          </p:nvSpPr>
          <p:spPr>
            <a:xfrm>
              <a:off x="576" y="1104"/>
              <a:ext cx="2293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0"/>
            <p:cNvSpPr/>
            <p:nvPr/>
          </p:nvSpPr>
          <p:spPr>
            <a:xfrm>
              <a:off x="2859" y="1104"/>
              <a:ext cx="10" cy="27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0"/>
            <p:cNvSpPr/>
            <p:nvPr/>
          </p:nvSpPr>
          <p:spPr>
            <a:xfrm>
              <a:off x="576" y="1367"/>
              <a:ext cx="2283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0"/>
            <p:cNvSpPr/>
            <p:nvPr/>
          </p:nvSpPr>
          <p:spPr>
            <a:xfrm>
              <a:off x="576" y="1104"/>
              <a:ext cx="10" cy="26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0"/>
            <p:cNvSpPr/>
            <p:nvPr/>
          </p:nvSpPr>
          <p:spPr>
            <a:xfrm>
              <a:off x="576" y="1367"/>
              <a:ext cx="2283" cy="262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0"/>
            <p:cNvSpPr/>
            <p:nvPr/>
          </p:nvSpPr>
          <p:spPr>
            <a:xfrm>
              <a:off x="576" y="1367"/>
              <a:ext cx="2293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0"/>
            <p:cNvSpPr/>
            <p:nvPr/>
          </p:nvSpPr>
          <p:spPr>
            <a:xfrm>
              <a:off x="2859" y="1367"/>
              <a:ext cx="10" cy="275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0"/>
            <p:cNvSpPr/>
            <p:nvPr/>
          </p:nvSpPr>
          <p:spPr>
            <a:xfrm>
              <a:off x="576" y="1629"/>
              <a:ext cx="2283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0"/>
            <p:cNvSpPr/>
            <p:nvPr/>
          </p:nvSpPr>
          <p:spPr>
            <a:xfrm>
              <a:off x="576" y="1367"/>
              <a:ext cx="10" cy="26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0"/>
            <p:cNvSpPr/>
            <p:nvPr/>
          </p:nvSpPr>
          <p:spPr>
            <a:xfrm>
              <a:off x="1590" y="1441"/>
              <a:ext cx="68" cy="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0"/>
            <p:cNvSpPr/>
            <p:nvPr/>
          </p:nvSpPr>
          <p:spPr>
            <a:xfrm>
              <a:off x="1632" y="1430"/>
              <a:ext cx="64" cy="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0"/>
            <p:cNvSpPr/>
            <p:nvPr/>
          </p:nvSpPr>
          <p:spPr>
            <a:xfrm>
              <a:off x="1590" y="1167"/>
              <a:ext cx="266" cy="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p-epi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0"/>
            <p:cNvSpPr/>
            <p:nvPr/>
          </p:nvSpPr>
          <p:spPr>
            <a:xfrm>
              <a:off x="3648" y="1200"/>
              <a:ext cx="1659" cy="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(a) Base material: p+ substrate 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0"/>
            <p:cNvSpPr/>
            <p:nvPr/>
          </p:nvSpPr>
          <p:spPr>
            <a:xfrm>
              <a:off x="3648" y="1300"/>
              <a:ext cx="812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with p-epi layer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8" name="Google Shape;618;p10"/>
          <p:cNvGrpSpPr/>
          <p:nvPr/>
        </p:nvGrpSpPr>
        <p:grpSpPr>
          <a:xfrm>
            <a:off x="962025" y="4891088"/>
            <a:ext cx="7681913" cy="1052512"/>
            <a:chOff x="606" y="3081"/>
            <a:chExt cx="4839" cy="663"/>
          </a:xfrm>
        </p:grpSpPr>
        <p:sp>
          <p:nvSpPr>
            <p:cNvPr id="619" name="Google Shape;619;p10"/>
            <p:cNvSpPr/>
            <p:nvPr/>
          </p:nvSpPr>
          <p:spPr>
            <a:xfrm>
              <a:off x="606" y="3468"/>
              <a:ext cx="2283" cy="263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0"/>
            <p:cNvSpPr/>
            <p:nvPr/>
          </p:nvSpPr>
          <p:spPr>
            <a:xfrm>
              <a:off x="606" y="3468"/>
              <a:ext cx="2293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0"/>
            <p:cNvSpPr/>
            <p:nvPr/>
          </p:nvSpPr>
          <p:spPr>
            <a:xfrm>
              <a:off x="2889" y="3468"/>
              <a:ext cx="10" cy="27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0"/>
            <p:cNvSpPr/>
            <p:nvPr/>
          </p:nvSpPr>
          <p:spPr>
            <a:xfrm>
              <a:off x="606" y="3731"/>
              <a:ext cx="2283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0"/>
            <p:cNvSpPr/>
            <p:nvPr/>
          </p:nvSpPr>
          <p:spPr>
            <a:xfrm>
              <a:off x="606" y="3468"/>
              <a:ext cx="11" cy="26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606" y="3206"/>
              <a:ext cx="2283" cy="262"/>
            </a:xfrm>
            <a:custGeom>
              <a:rect b="b" l="l" r="r" t="t"/>
              <a:pathLst>
                <a:path extrusionOk="0" h="167" w="1801">
                  <a:moveTo>
                    <a:pt x="0" y="167"/>
                  </a:moveTo>
                  <a:lnTo>
                    <a:pt x="0" y="96"/>
                  </a:lnTo>
                  <a:lnTo>
                    <a:pt x="264" y="96"/>
                  </a:lnTo>
                  <a:lnTo>
                    <a:pt x="264" y="0"/>
                  </a:lnTo>
                  <a:lnTo>
                    <a:pt x="817" y="0"/>
                  </a:lnTo>
                  <a:lnTo>
                    <a:pt x="817" y="96"/>
                  </a:lnTo>
                  <a:lnTo>
                    <a:pt x="961" y="96"/>
                  </a:lnTo>
                  <a:lnTo>
                    <a:pt x="961" y="0"/>
                  </a:lnTo>
                  <a:lnTo>
                    <a:pt x="1513" y="0"/>
                  </a:lnTo>
                  <a:lnTo>
                    <a:pt x="1513" y="96"/>
                  </a:lnTo>
                  <a:lnTo>
                    <a:pt x="1801" y="96"/>
                  </a:lnTo>
                  <a:lnTo>
                    <a:pt x="1801" y="167"/>
                  </a:lnTo>
                  <a:lnTo>
                    <a:pt x="0" y="167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0"/>
            <p:cNvSpPr/>
            <p:nvPr/>
          </p:nvSpPr>
          <p:spPr>
            <a:xfrm>
              <a:off x="606" y="3357"/>
              <a:ext cx="11" cy="1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0"/>
            <p:cNvSpPr/>
            <p:nvPr/>
          </p:nvSpPr>
          <p:spPr>
            <a:xfrm>
              <a:off x="606" y="3357"/>
              <a:ext cx="345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0"/>
            <p:cNvSpPr/>
            <p:nvPr/>
          </p:nvSpPr>
          <p:spPr>
            <a:xfrm>
              <a:off x="941" y="3206"/>
              <a:ext cx="10" cy="15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941" y="3206"/>
              <a:ext cx="711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1642" y="3206"/>
              <a:ext cx="10" cy="16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1642" y="3357"/>
              <a:ext cx="193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1824" y="3206"/>
              <a:ext cx="11" cy="15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0"/>
            <p:cNvSpPr/>
            <p:nvPr/>
          </p:nvSpPr>
          <p:spPr>
            <a:xfrm>
              <a:off x="1824" y="3206"/>
              <a:ext cx="710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0"/>
            <p:cNvSpPr/>
            <p:nvPr/>
          </p:nvSpPr>
          <p:spPr>
            <a:xfrm>
              <a:off x="2524" y="3206"/>
              <a:ext cx="10" cy="16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0"/>
            <p:cNvSpPr/>
            <p:nvPr/>
          </p:nvSpPr>
          <p:spPr>
            <a:xfrm>
              <a:off x="2524" y="3357"/>
              <a:ext cx="375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0"/>
            <p:cNvSpPr/>
            <p:nvPr/>
          </p:nvSpPr>
          <p:spPr>
            <a:xfrm>
              <a:off x="2889" y="3357"/>
              <a:ext cx="10" cy="12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0"/>
            <p:cNvSpPr/>
            <p:nvPr/>
          </p:nvSpPr>
          <p:spPr>
            <a:xfrm>
              <a:off x="606" y="3468"/>
              <a:ext cx="2283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0"/>
            <p:cNvSpPr/>
            <p:nvPr/>
          </p:nvSpPr>
          <p:spPr>
            <a:xfrm>
              <a:off x="941" y="3169"/>
              <a:ext cx="701" cy="3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0"/>
            <p:cNvSpPr/>
            <p:nvPr/>
          </p:nvSpPr>
          <p:spPr>
            <a:xfrm>
              <a:off x="941" y="3169"/>
              <a:ext cx="711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0"/>
            <p:cNvSpPr/>
            <p:nvPr/>
          </p:nvSpPr>
          <p:spPr>
            <a:xfrm>
              <a:off x="1642" y="3169"/>
              <a:ext cx="10" cy="5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0"/>
            <p:cNvSpPr/>
            <p:nvPr/>
          </p:nvSpPr>
          <p:spPr>
            <a:xfrm>
              <a:off x="941" y="3206"/>
              <a:ext cx="701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0"/>
            <p:cNvSpPr/>
            <p:nvPr/>
          </p:nvSpPr>
          <p:spPr>
            <a:xfrm>
              <a:off x="941" y="3169"/>
              <a:ext cx="10" cy="3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0"/>
            <p:cNvSpPr/>
            <p:nvPr/>
          </p:nvSpPr>
          <p:spPr>
            <a:xfrm>
              <a:off x="1824" y="3169"/>
              <a:ext cx="700" cy="3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0"/>
            <p:cNvSpPr/>
            <p:nvPr/>
          </p:nvSpPr>
          <p:spPr>
            <a:xfrm>
              <a:off x="1824" y="3169"/>
              <a:ext cx="710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0"/>
            <p:cNvSpPr/>
            <p:nvPr/>
          </p:nvSpPr>
          <p:spPr>
            <a:xfrm>
              <a:off x="2524" y="3169"/>
              <a:ext cx="10" cy="5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0"/>
            <p:cNvSpPr/>
            <p:nvPr/>
          </p:nvSpPr>
          <p:spPr>
            <a:xfrm>
              <a:off x="1824" y="3206"/>
              <a:ext cx="700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0"/>
            <p:cNvSpPr/>
            <p:nvPr/>
          </p:nvSpPr>
          <p:spPr>
            <a:xfrm>
              <a:off x="1824" y="3169"/>
              <a:ext cx="11" cy="3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0"/>
            <p:cNvSpPr/>
            <p:nvPr/>
          </p:nvSpPr>
          <p:spPr>
            <a:xfrm>
              <a:off x="941" y="3081"/>
              <a:ext cx="701" cy="88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0"/>
            <p:cNvSpPr/>
            <p:nvPr/>
          </p:nvSpPr>
          <p:spPr>
            <a:xfrm>
              <a:off x="941" y="3081"/>
              <a:ext cx="711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0"/>
            <p:cNvSpPr/>
            <p:nvPr/>
          </p:nvSpPr>
          <p:spPr>
            <a:xfrm>
              <a:off x="1642" y="3081"/>
              <a:ext cx="10" cy="10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0"/>
            <p:cNvSpPr/>
            <p:nvPr/>
          </p:nvSpPr>
          <p:spPr>
            <a:xfrm>
              <a:off x="941" y="3169"/>
              <a:ext cx="701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0"/>
            <p:cNvSpPr/>
            <p:nvPr/>
          </p:nvSpPr>
          <p:spPr>
            <a:xfrm>
              <a:off x="941" y="3081"/>
              <a:ext cx="10" cy="88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0"/>
            <p:cNvSpPr/>
            <p:nvPr/>
          </p:nvSpPr>
          <p:spPr>
            <a:xfrm>
              <a:off x="1824" y="3081"/>
              <a:ext cx="700" cy="88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0"/>
            <p:cNvSpPr/>
            <p:nvPr/>
          </p:nvSpPr>
          <p:spPr>
            <a:xfrm>
              <a:off x="1824" y="3081"/>
              <a:ext cx="710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0"/>
            <p:cNvSpPr/>
            <p:nvPr/>
          </p:nvSpPr>
          <p:spPr>
            <a:xfrm>
              <a:off x="2524" y="3081"/>
              <a:ext cx="10" cy="10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0"/>
            <p:cNvSpPr/>
            <p:nvPr/>
          </p:nvSpPr>
          <p:spPr>
            <a:xfrm>
              <a:off x="1824" y="3169"/>
              <a:ext cx="700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0"/>
            <p:cNvSpPr/>
            <p:nvPr/>
          </p:nvSpPr>
          <p:spPr>
            <a:xfrm>
              <a:off x="1824" y="3081"/>
              <a:ext cx="11" cy="88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0"/>
            <p:cNvSpPr/>
            <p:nvPr/>
          </p:nvSpPr>
          <p:spPr>
            <a:xfrm>
              <a:off x="1632" y="3531"/>
              <a:ext cx="68" cy="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0"/>
            <p:cNvSpPr/>
            <p:nvPr/>
          </p:nvSpPr>
          <p:spPr>
            <a:xfrm>
              <a:off x="1682" y="3531"/>
              <a:ext cx="65" cy="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0"/>
            <p:cNvSpPr/>
            <p:nvPr/>
          </p:nvSpPr>
          <p:spPr>
            <a:xfrm>
              <a:off x="3648" y="3264"/>
              <a:ext cx="1797" cy="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(c) After plasma etch of insulating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0"/>
            <p:cNvSpPr/>
            <p:nvPr/>
          </p:nvSpPr>
          <p:spPr>
            <a:xfrm>
              <a:off x="3680" y="3364"/>
              <a:ext cx="1579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trenches using the inverse of 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0"/>
            <p:cNvSpPr/>
            <p:nvPr/>
          </p:nvSpPr>
          <p:spPr>
            <a:xfrm>
              <a:off x="3680" y="3463"/>
              <a:ext cx="1091" cy="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active area mask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2" name="Google Shape;662;p10"/>
          <p:cNvGrpSpPr/>
          <p:nvPr/>
        </p:nvGrpSpPr>
        <p:grpSpPr>
          <a:xfrm>
            <a:off x="930275" y="2895600"/>
            <a:ext cx="8005763" cy="1320800"/>
            <a:chOff x="586" y="1824"/>
            <a:chExt cx="5043" cy="832"/>
          </a:xfrm>
        </p:grpSpPr>
        <p:sp>
          <p:nvSpPr>
            <p:cNvPr id="663" name="Google Shape;663;p10"/>
            <p:cNvSpPr/>
            <p:nvPr/>
          </p:nvSpPr>
          <p:spPr>
            <a:xfrm>
              <a:off x="586" y="2117"/>
              <a:ext cx="2283" cy="263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0"/>
            <p:cNvSpPr/>
            <p:nvPr/>
          </p:nvSpPr>
          <p:spPr>
            <a:xfrm>
              <a:off x="586" y="2117"/>
              <a:ext cx="2293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0"/>
            <p:cNvSpPr/>
            <p:nvPr/>
          </p:nvSpPr>
          <p:spPr>
            <a:xfrm>
              <a:off x="2869" y="2117"/>
              <a:ext cx="10" cy="27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0"/>
            <p:cNvSpPr/>
            <p:nvPr/>
          </p:nvSpPr>
          <p:spPr>
            <a:xfrm>
              <a:off x="586" y="2380"/>
              <a:ext cx="2283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0"/>
            <p:cNvSpPr/>
            <p:nvPr/>
          </p:nvSpPr>
          <p:spPr>
            <a:xfrm>
              <a:off x="586" y="2117"/>
              <a:ext cx="10" cy="26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0"/>
            <p:cNvSpPr/>
            <p:nvPr/>
          </p:nvSpPr>
          <p:spPr>
            <a:xfrm>
              <a:off x="586" y="2380"/>
              <a:ext cx="2283" cy="263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0"/>
            <p:cNvSpPr/>
            <p:nvPr/>
          </p:nvSpPr>
          <p:spPr>
            <a:xfrm>
              <a:off x="586" y="2380"/>
              <a:ext cx="2293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0"/>
            <p:cNvSpPr/>
            <p:nvPr/>
          </p:nvSpPr>
          <p:spPr>
            <a:xfrm>
              <a:off x="2869" y="2380"/>
              <a:ext cx="10" cy="27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0"/>
            <p:cNvSpPr/>
            <p:nvPr/>
          </p:nvSpPr>
          <p:spPr>
            <a:xfrm>
              <a:off x="586" y="2643"/>
              <a:ext cx="2283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0"/>
            <p:cNvSpPr/>
            <p:nvPr/>
          </p:nvSpPr>
          <p:spPr>
            <a:xfrm>
              <a:off x="586" y="2380"/>
              <a:ext cx="10" cy="26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0"/>
            <p:cNvSpPr/>
            <p:nvPr/>
          </p:nvSpPr>
          <p:spPr>
            <a:xfrm>
              <a:off x="1611" y="2455"/>
              <a:ext cx="69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0"/>
            <p:cNvSpPr/>
            <p:nvPr/>
          </p:nvSpPr>
          <p:spPr>
            <a:xfrm>
              <a:off x="1652" y="2443"/>
              <a:ext cx="65" cy="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0"/>
            <p:cNvSpPr/>
            <p:nvPr/>
          </p:nvSpPr>
          <p:spPr>
            <a:xfrm>
              <a:off x="1601" y="2179"/>
              <a:ext cx="266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p-epi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0"/>
            <p:cNvSpPr/>
            <p:nvPr/>
          </p:nvSpPr>
          <p:spPr>
            <a:xfrm>
              <a:off x="586" y="2081"/>
              <a:ext cx="2283" cy="3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0"/>
            <p:cNvSpPr/>
            <p:nvPr/>
          </p:nvSpPr>
          <p:spPr>
            <a:xfrm>
              <a:off x="586" y="2081"/>
              <a:ext cx="2293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0"/>
            <p:cNvSpPr/>
            <p:nvPr/>
          </p:nvSpPr>
          <p:spPr>
            <a:xfrm>
              <a:off x="586" y="2117"/>
              <a:ext cx="2283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0"/>
            <p:cNvSpPr/>
            <p:nvPr/>
          </p:nvSpPr>
          <p:spPr>
            <a:xfrm>
              <a:off x="586" y="2081"/>
              <a:ext cx="10" cy="3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0"/>
            <p:cNvSpPr/>
            <p:nvPr/>
          </p:nvSpPr>
          <p:spPr>
            <a:xfrm>
              <a:off x="586" y="1993"/>
              <a:ext cx="2283" cy="88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0"/>
            <p:cNvSpPr/>
            <p:nvPr/>
          </p:nvSpPr>
          <p:spPr>
            <a:xfrm>
              <a:off x="586" y="1993"/>
              <a:ext cx="2293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0"/>
            <p:cNvSpPr/>
            <p:nvPr/>
          </p:nvSpPr>
          <p:spPr>
            <a:xfrm>
              <a:off x="586" y="2081"/>
              <a:ext cx="2283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0"/>
            <p:cNvSpPr/>
            <p:nvPr/>
          </p:nvSpPr>
          <p:spPr>
            <a:xfrm>
              <a:off x="586" y="1993"/>
              <a:ext cx="10" cy="88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4" name="Google Shape;684;p10"/>
            <p:cNvGrpSpPr/>
            <p:nvPr/>
          </p:nvGrpSpPr>
          <p:grpSpPr>
            <a:xfrm>
              <a:off x="3072" y="2110"/>
              <a:ext cx="225" cy="194"/>
              <a:chOff x="3071" y="2068"/>
              <a:chExt cx="182" cy="197"/>
            </a:xfrm>
          </p:grpSpPr>
          <p:sp>
            <p:nvSpPr>
              <p:cNvPr id="685" name="Google Shape;685;p10"/>
              <p:cNvSpPr/>
              <p:nvPr/>
            </p:nvSpPr>
            <p:spPr>
              <a:xfrm>
                <a:off x="3071" y="2068"/>
                <a:ext cx="156" cy="1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SiO</a:t>
                </a:r>
                <a:endParaRPr b="1" i="0" sz="1400">
                  <a:solidFill>
                    <a:srgbClr val="0000B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10"/>
              <p:cNvSpPr/>
              <p:nvPr/>
            </p:nvSpPr>
            <p:spPr>
              <a:xfrm>
                <a:off x="3203" y="2129"/>
                <a:ext cx="50" cy="1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b="1" i="0" sz="1400">
                  <a:solidFill>
                    <a:srgbClr val="0000B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7" name="Google Shape;687;p10"/>
            <p:cNvGrpSpPr/>
            <p:nvPr/>
          </p:nvGrpSpPr>
          <p:grpSpPr>
            <a:xfrm>
              <a:off x="3072" y="1824"/>
              <a:ext cx="240" cy="230"/>
              <a:chOff x="3072" y="1824"/>
              <a:chExt cx="240" cy="230"/>
            </a:xfrm>
          </p:grpSpPr>
          <p:sp>
            <p:nvSpPr>
              <p:cNvPr id="688" name="Google Shape;688;p10"/>
              <p:cNvSpPr/>
              <p:nvPr/>
            </p:nvSpPr>
            <p:spPr>
              <a:xfrm>
                <a:off x="3154" y="1920"/>
                <a:ext cx="62" cy="1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b="1" i="0" sz="1400">
                  <a:solidFill>
                    <a:srgbClr val="0000B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89" name="Google Shape;689;p10"/>
              <p:cNvGrpSpPr/>
              <p:nvPr/>
            </p:nvGrpSpPr>
            <p:grpSpPr>
              <a:xfrm>
                <a:off x="3072" y="1824"/>
                <a:ext cx="193" cy="134"/>
                <a:chOff x="3051" y="1918"/>
                <a:chExt cx="193" cy="134"/>
              </a:xfrm>
            </p:grpSpPr>
            <p:sp>
              <p:nvSpPr>
                <p:cNvPr id="690" name="Google Shape;690;p10"/>
                <p:cNvSpPr/>
                <p:nvPr/>
              </p:nvSpPr>
              <p:spPr>
                <a:xfrm>
                  <a:off x="3051" y="1918"/>
                  <a:ext cx="105" cy="13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en-US"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Si</a:t>
                  </a:r>
                  <a:endParaRPr b="1" i="0" sz="1400">
                    <a:solidFill>
                      <a:srgbClr val="0000B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p10"/>
                <p:cNvSpPr/>
                <p:nvPr/>
              </p:nvSpPr>
              <p:spPr>
                <a:xfrm>
                  <a:off x="3163" y="1918"/>
                  <a:ext cx="81" cy="13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en-US" sz="14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N</a:t>
                  </a:r>
                  <a:endParaRPr b="1" i="0" sz="1400">
                    <a:solidFill>
                      <a:srgbClr val="0000B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92" name="Google Shape;692;p10"/>
              <p:cNvSpPr/>
              <p:nvPr/>
            </p:nvSpPr>
            <p:spPr>
              <a:xfrm>
                <a:off x="3250" y="1920"/>
                <a:ext cx="62" cy="1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b="1" i="0" sz="1400">
                  <a:solidFill>
                    <a:srgbClr val="0000B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3" name="Google Shape;693;p10"/>
            <p:cNvSpPr/>
            <p:nvPr/>
          </p:nvSpPr>
          <p:spPr>
            <a:xfrm>
              <a:off x="3648" y="2112"/>
              <a:ext cx="1981" cy="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(b) After deposition of gate-oxide and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0"/>
            <p:cNvSpPr/>
            <p:nvPr/>
          </p:nvSpPr>
          <p:spPr>
            <a:xfrm>
              <a:off x="3648" y="2212"/>
              <a:ext cx="1426" cy="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sacrificial nitride (acts as a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0"/>
            <p:cNvSpPr/>
            <p:nvPr/>
          </p:nvSpPr>
          <p:spPr>
            <a:xfrm>
              <a:off x="3648" y="2325"/>
              <a:ext cx="645" cy="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buffer layer)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6" name="Google Shape;696;p10"/>
            <p:cNvCxnSpPr/>
            <p:nvPr/>
          </p:nvCxnSpPr>
          <p:spPr>
            <a:xfrm flipH="1">
              <a:off x="2832" y="1872"/>
              <a:ext cx="192" cy="144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97" name="Google Shape;697;p10"/>
            <p:cNvCxnSpPr/>
            <p:nvPr/>
          </p:nvCxnSpPr>
          <p:spPr>
            <a:xfrm rot="10800000">
              <a:off x="2784" y="2112"/>
              <a:ext cx="240" cy="96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3" name="Google Shape;703;p11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CMOS Process Walk-Through</a:t>
            </a:r>
            <a:endParaRPr/>
          </a:p>
        </p:txBody>
      </p:sp>
      <p:sp>
        <p:nvSpPr>
          <p:cNvPr id="704" name="Google Shape;704;p11"/>
          <p:cNvSpPr/>
          <p:nvPr/>
        </p:nvSpPr>
        <p:spPr>
          <a:xfrm>
            <a:off x="3586163" y="3425825"/>
            <a:ext cx="1905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11"/>
          <p:cNvSpPr/>
          <p:nvPr/>
        </p:nvSpPr>
        <p:spPr>
          <a:xfrm>
            <a:off x="3586163" y="3627438"/>
            <a:ext cx="19050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11"/>
          <p:cNvSpPr/>
          <p:nvPr/>
        </p:nvSpPr>
        <p:spPr>
          <a:xfrm>
            <a:off x="4078288" y="3425825"/>
            <a:ext cx="17462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11"/>
          <p:cNvSpPr/>
          <p:nvPr/>
        </p:nvSpPr>
        <p:spPr>
          <a:xfrm>
            <a:off x="4078288" y="3627438"/>
            <a:ext cx="17462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11"/>
          <p:cNvSpPr/>
          <p:nvPr/>
        </p:nvSpPr>
        <p:spPr>
          <a:xfrm>
            <a:off x="4514850" y="3425825"/>
            <a:ext cx="1905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1"/>
          <p:cNvSpPr/>
          <p:nvPr/>
        </p:nvSpPr>
        <p:spPr>
          <a:xfrm>
            <a:off x="4514850" y="3627438"/>
            <a:ext cx="19050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11"/>
          <p:cNvSpPr/>
          <p:nvPr/>
        </p:nvSpPr>
        <p:spPr>
          <a:xfrm>
            <a:off x="2020888" y="4672013"/>
            <a:ext cx="17462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11"/>
          <p:cNvSpPr/>
          <p:nvPr/>
        </p:nvSpPr>
        <p:spPr>
          <a:xfrm>
            <a:off x="2020888" y="5227638"/>
            <a:ext cx="17462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11"/>
          <p:cNvSpPr/>
          <p:nvPr/>
        </p:nvSpPr>
        <p:spPr>
          <a:xfrm>
            <a:off x="2511425" y="4672013"/>
            <a:ext cx="19050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11"/>
          <p:cNvSpPr/>
          <p:nvPr/>
        </p:nvSpPr>
        <p:spPr>
          <a:xfrm>
            <a:off x="2511425" y="5227638"/>
            <a:ext cx="19050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11"/>
          <p:cNvSpPr/>
          <p:nvPr/>
        </p:nvSpPr>
        <p:spPr>
          <a:xfrm>
            <a:off x="2949575" y="4672013"/>
            <a:ext cx="17463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1"/>
          <p:cNvSpPr/>
          <p:nvPr/>
        </p:nvSpPr>
        <p:spPr>
          <a:xfrm>
            <a:off x="2949575" y="5227638"/>
            <a:ext cx="17463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11"/>
          <p:cNvSpPr/>
          <p:nvPr/>
        </p:nvSpPr>
        <p:spPr>
          <a:xfrm>
            <a:off x="5716588" y="1916113"/>
            <a:ext cx="1587" cy="1905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11"/>
          <p:cNvSpPr/>
          <p:nvPr/>
        </p:nvSpPr>
        <p:spPr>
          <a:xfrm>
            <a:off x="5462588" y="2043113"/>
            <a:ext cx="1587" cy="1905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8" name="Google Shape;718;p11"/>
          <p:cNvGrpSpPr/>
          <p:nvPr/>
        </p:nvGrpSpPr>
        <p:grpSpPr>
          <a:xfrm>
            <a:off x="1292225" y="1433513"/>
            <a:ext cx="7466013" cy="1000125"/>
            <a:chOff x="814" y="1127"/>
            <a:chExt cx="4703" cy="630"/>
          </a:xfrm>
        </p:grpSpPr>
        <p:sp>
          <p:nvSpPr>
            <p:cNvPr id="719" name="Google Shape;719;p11"/>
            <p:cNvSpPr/>
            <p:nvPr/>
          </p:nvSpPr>
          <p:spPr>
            <a:xfrm>
              <a:off x="814" y="1505"/>
              <a:ext cx="2581" cy="24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1"/>
            <p:cNvSpPr/>
            <p:nvPr/>
          </p:nvSpPr>
          <p:spPr>
            <a:xfrm>
              <a:off x="814" y="1505"/>
              <a:ext cx="2592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1"/>
            <p:cNvSpPr/>
            <p:nvPr/>
          </p:nvSpPr>
          <p:spPr>
            <a:xfrm>
              <a:off x="3395" y="1505"/>
              <a:ext cx="11" cy="25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1"/>
            <p:cNvSpPr/>
            <p:nvPr/>
          </p:nvSpPr>
          <p:spPr>
            <a:xfrm>
              <a:off x="814" y="1746"/>
              <a:ext cx="2581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1"/>
            <p:cNvSpPr/>
            <p:nvPr/>
          </p:nvSpPr>
          <p:spPr>
            <a:xfrm>
              <a:off x="814" y="1505"/>
              <a:ext cx="11" cy="24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1"/>
            <p:cNvSpPr/>
            <p:nvPr/>
          </p:nvSpPr>
          <p:spPr>
            <a:xfrm>
              <a:off x="814" y="1264"/>
              <a:ext cx="2581" cy="241"/>
            </a:xfrm>
            <a:custGeom>
              <a:rect b="b" l="l" r="r" t="t"/>
              <a:pathLst>
                <a:path extrusionOk="0" h="241" w="2581">
                  <a:moveTo>
                    <a:pt x="0" y="241"/>
                  </a:moveTo>
                  <a:lnTo>
                    <a:pt x="0" y="138"/>
                  </a:lnTo>
                  <a:lnTo>
                    <a:pt x="378" y="138"/>
                  </a:lnTo>
                  <a:lnTo>
                    <a:pt x="378" y="0"/>
                  </a:lnTo>
                  <a:lnTo>
                    <a:pt x="1170" y="0"/>
                  </a:lnTo>
                  <a:lnTo>
                    <a:pt x="1170" y="138"/>
                  </a:lnTo>
                  <a:lnTo>
                    <a:pt x="1376" y="138"/>
                  </a:lnTo>
                  <a:lnTo>
                    <a:pt x="1376" y="0"/>
                  </a:lnTo>
                  <a:lnTo>
                    <a:pt x="2168" y="0"/>
                  </a:lnTo>
                  <a:lnTo>
                    <a:pt x="2168" y="138"/>
                  </a:lnTo>
                  <a:lnTo>
                    <a:pt x="2581" y="138"/>
                  </a:lnTo>
                  <a:lnTo>
                    <a:pt x="2581" y="241"/>
                  </a:lnTo>
                  <a:lnTo>
                    <a:pt x="0" y="241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814" y="1402"/>
              <a:ext cx="11" cy="10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814" y="1402"/>
              <a:ext cx="390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1"/>
            <p:cNvSpPr/>
            <p:nvPr/>
          </p:nvSpPr>
          <p:spPr>
            <a:xfrm>
              <a:off x="1192" y="1264"/>
              <a:ext cx="12" cy="138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1"/>
            <p:cNvSpPr/>
            <p:nvPr/>
          </p:nvSpPr>
          <p:spPr>
            <a:xfrm>
              <a:off x="1192" y="1264"/>
              <a:ext cx="803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1984" y="1264"/>
              <a:ext cx="11" cy="14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1984" y="1402"/>
              <a:ext cx="218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2190" y="1264"/>
              <a:ext cx="12" cy="138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2190" y="1264"/>
              <a:ext cx="803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2982" y="1264"/>
              <a:ext cx="11" cy="14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2982" y="1402"/>
              <a:ext cx="424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1"/>
            <p:cNvSpPr/>
            <p:nvPr/>
          </p:nvSpPr>
          <p:spPr>
            <a:xfrm>
              <a:off x="3395" y="1402"/>
              <a:ext cx="11" cy="115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1"/>
            <p:cNvSpPr/>
            <p:nvPr/>
          </p:nvSpPr>
          <p:spPr>
            <a:xfrm>
              <a:off x="814" y="1505"/>
              <a:ext cx="2581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1"/>
            <p:cNvSpPr/>
            <p:nvPr/>
          </p:nvSpPr>
          <p:spPr>
            <a:xfrm>
              <a:off x="1192" y="1230"/>
              <a:ext cx="792" cy="3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1"/>
            <p:cNvSpPr/>
            <p:nvPr/>
          </p:nvSpPr>
          <p:spPr>
            <a:xfrm>
              <a:off x="1192" y="1230"/>
              <a:ext cx="803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1"/>
            <p:cNvSpPr/>
            <p:nvPr/>
          </p:nvSpPr>
          <p:spPr>
            <a:xfrm>
              <a:off x="1984" y="1230"/>
              <a:ext cx="11" cy="4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1"/>
            <p:cNvSpPr/>
            <p:nvPr/>
          </p:nvSpPr>
          <p:spPr>
            <a:xfrm>
              <a:off x="1192" y="1264"/>
              <a:ext cx="792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1"/>
            <p:cNvSpPr/>
            <p:nvPr/>
          </p:nvSpPr>
          <p:spPr>
            <a:xfrm>
              <a:off x="1192" y="1230"/>
              <a:ext cx="12" cy="3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1"/>
            <p:cNvSpPr/>
            <p:nvPr/>
          </p:nvSpPr>
          <p:spPr>
            <a:xfrm>
              <a:off x="2190" y="1230"/>
              <a:ext cx="792" cy="3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1"/>
            <p:cNvSpPr/>
            <p:nvPr/>
          </p:nvSpPr>
          <p:spPr>
            <a:xfrm>
              <a:off x="2190" y="1230"/>
              <a:ext cx="803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1"/>
            <p:cNvSpPr/>
            <p:nvPr/>
          </p:nvSpPr>
          <p:spPr>
            <a:xfrm>
              <a:off x="2982" y="1230"/>
              <a:ext cx="11" cy="4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1"/>
            <p:cNvSpPr/>
            <p:nvPr/>
          </p:nvSpPr>
          <p:spPr>
            <a:xfrm>
              <a:off x="2190" y="1264"/>
              <a:ext cx="792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1"/>
            <p:cNvSpPr/>
            <p:nvPr/>
          </p:nvSpPr>
          <p:spPr>
            <a:xfrm>
              <a:off x="2190" y="1230"/>
              <a:ext cx="12" cy="3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1"/>
            <p:cNvSpPr/>
            <p:nvPr/>
          </p:nvSpPr>
          <p:spPr>
            <a:xfrm>
              <a:off x="2982" y="1196"/>
              <a:ext cx="413" cy="206"/>
            </a:xfrm>
            <a:custGeom>
              <a:rect b="b" l="l" r="r" t="t"/>
              <a:pathLst>
                <a:path extrusionOk="0" h="206" w="413">
                  <a:moveTo>
                    <a:pt x="0" y="206"/>
                  </a:moveTo>
                  <a:lnTo>
                    <a:pt x="0" y="23"/>
                  </a:lnTo>
                  <a:lnTo>
                    <a:pt x="34" y="0"/>
                  </a:lnTo>
                  <a:lnTo>
                    <a:pt x="413" y="0"/>
                  </a:lnTo>
                  <a:lnTo>
                    <a:pt x="413" y="206"/>
                  </a:lnTo>
                  <a:lnTo>
                    <a:pt x="0" y="206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1"/>
            <p:cNvSpPr/>
            <p:nvPr/>
          </p:nvSpPr>
          <p:spPr>
            <a:xfrm>
              <a:off x="2982" y="1196"/>
              <a:ext cx="46" cy="206"/>
            </a:xfrm>
            <a:custGeom>
              <a:rect b="b" l="l" r="r" t="t"/>
              <a:pathLst>
                <a:path extrusionOk="0" h="206" w="46">
                  <a:moveTo>
                    <a:pt x="0" y="206"/>
                  </a:move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46" y="11"/>
                  </a:lnTo>
                  <a:lnTo>
                    <a:pt x="11" y="34"/>
                  </a:lnTo>
                  <a:lnTo>
                    <a:pt x="0" y="23"/>
                  </a:lnTo>
                  <a:lnTo>
                    <a:pt x="11" y="23"/>
                  </a:lnTo>
                  <a:lnTo>
                    <a:pt x="11" y="206"/>
                  </a:lnTo>
                  <a:lnTo>
                    <a:pt x="0" y="206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1"/>
            <p:cNvSpPr/>
            <p:nvPr/>
          </p:nvSpPr>
          <p:spPr>
            <a:xfrm>
              <a:off x="3016" y="1196"/>
              <a:ext cx="390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1"/>
            <p:cNvSpPr/>
            <p:nvPr/>
          </p:nvSpPr>
          <p:spPr>
            <a:xfrm>
              <a:off x="3395" y="1196"/>
              <a:ext cx="11" cy="21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1"/>
            <p:cNvSpPr/>
            <p:nvPr/>
          </p:nvSpPr>
          <p:spPr>
            <a:xfrm>
              <a:off x="2982" y="1402"/>
              <a:ext cx="413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1"/>
            <p:cNvSpPr/>
            <p:nvPr/>
          </p:nvSpPr>
          <p:spPr>
            <a:xfrm>
              <a:off x="814" y="1207"/>
              <a:ext cx="378" cy="195"/>
            </a:xfrm>
            <a:custGeom>
              <a:rect b="b" l="l" r="r" t="t"/>
              <a:pathLst>
                <a:path extrusionOk="0" h="195" w="378">
                  <a:moveTo>
                    <a:pt x="378" y="195"/>
                  </a:moveTo>
                  <a:lnTo>
                    <a:pt x="378" y="23"/>
                  </a:lnTo>
                  <a:lnTo>
                    <a:pt x="344" y="0"/>
                  </a:lnTo>
                  <a:lnTo>
                    <a:pt x="0" y="0"/>
                  </a:lnTo>
                  <a:lnTo>
                    <a:pt x="0" y="195"/>
                  </a:lnTo>
                  <a:lnTo>
                    <a:pt x="378" y="195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1"/>
            <p:cNvSpPr/>
            <p:nvPr/>
          </p:nvSpPr>
          <p:spPr>
            <a:xfrm>
              <a:off x="1158" y="1207"/>
              <a:ext cx="46" cy="195"/>
            </a:xfrm>
            <a:custGeom>
              <a:rect b="b" l="l" r="r" t="t"/>
              <a:pathLst>
                <a:path extrusionOk="0" h="195" w="46">
                  <a:moveTo>
                    <a:pt x="34" y="195"/>
                  </a:moveTo>
                  <a:lnTo>
                    <a:pt x="34" y="23"/>
                  </a:lnTo>
                  <a:lnTo>
                    <a:pt x="46" y="23"/>
                  </a:lnTo>
                  <a:lnTo>
                    <a:pt x="34" y="35"/>
                  </a:lnTo>
                  <a:lnTo>
                    <a:pt x="0" y="12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195"/>
                  </a:lnTo>
                  <a:lnTo>
                    <a:pt x="34" y="195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814" y="1207"/>
              <a:ext cx="344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814" y="1207"/>
              <a:ext cx="11" cy="20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814" y="1402"/>
              <a:ext cx="390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1984" y="1196"/>
              <a:ext cx="206" cy="206"/>
            </a:xfrm>
            <a:custGeom>
              <a:rect b="b" l="l" r="r" t="t"/>
              <a:pathLst>
                <a:path extrusionOk="0" h="206" w="206">
                  <a:moveTo>
                    <a:pt x="0" y="206"/>
                  </a:moveTo>
                  <a:lnTo>
                    <a:pt x="0" y="34"/>
                  </a:lnTo>
                  <a:lnTo>
                    <a:pt x="34" y="0"/>
                  </a:lnTo>
                  <a:lnTo>
                    <a:pt x="172" y="0"/>
                  </a:lnTo>
                  <a:lnTo>
                    <a:pt x="206" y="46"/>
                  </a:lnTo>
                  <a:lnTo>
                    <a:pt x="206" y="206"/>
                  </a:lnTo>
                  <a:lnTo>
                    <a:pt x="0" y="206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>
              <a:off x="1984" y="1196"/>
              <a:ext cx="218" cy="206"/>
            </a:xfrm>
            <a:custGeom>
              <a:rect b="b" l="l" r="r" t="t"/>
              <a:pathLst>
                <a:path extrusionOk="0" h="206" w="218">
                  <a:moveTo>
                    <a:pt x="0" y="206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172" y="0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218" y="46"/>
                  </a:lnTo>
                  <a:lnTo>
                    <a:pt x="218" y="46"/>
                  </a:lnTo>
                  <a:lnTo>
                    <a:pt x="218" y="46"/>
                  </a:lnTo>
                  <a:lnTo>
                    <a:pt x="206" y="57"/>
                  </a:lnTo>
                  <a:lnTo>
                    <a:pt x="172" y="11"/>
                  </a:lnTo>
                  <a:lnTo>
                    <a:pt x="183" y="0"/>
                  </a:lnTo>
                  <a:lnTo>
                    <a:pt x="172" y="11"/>
                  </a:lnTo>
                  <a:lnTo>
                    <a:pt x="34" y="11"/>
                  </a:lnTo>
                  <a:lnTo>
                    <a:pt x="34" y="0"/>
                  </a:lnTo>
                  <a:lnTo>
                    <a:pt x="46" y="11"/>
                  </a:lnTo>
                  <a:lnTo>
                    <a:pt x="11" y="46"/>
                  </a:lnTo>
                  <a:lnTo>
                    <a:pt x="0" y="34"/>
                  </a:lnTo>
                  <a:lnTo>
                    <a:pt x="11" y="34"/>
                  </a:lnTo>
                  <a:lnTo>
                    <a:pt x="11" y="206"/>
                  </a:lnTo>
                  <a:lnTo>
                    <a:pt x="0" y="206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2190" y="1242"/>
              <a:ext cx="12" cy="17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>
              <a:off x="1984" y="1402"/>
              <a:ext cx="206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3624" y="1127"/>
              <a:ext cx="193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SiO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1"/>
            <p:cNvSpPr/>
            <p:nvPr/>
          </p:nvSpPr>
          <p:spPr>
            <a:xfrm>
              <a:off x="3773" y="1184"/>
              <a:ext cx="62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1"/>
            <p:cNvSpPr/>
            <p:nvPr/>
          </p:nvSpPr>
          <p:spPr>
            <a:xfrm>
              <a:off x="3372" y="1253"/>
              <a:ext cx="80" cy="69"/>
            </a:xfrm>
            <a:custGeom>
              <a:rect b="b" l="l" r="r" t="t"/>
              <a:pathLst>
                <a:path extrusionOk="0" h="69" w="80">
                  <a:moveTo>
                    <a:pt x="69" y="34"/>
                  </a:moveTo>
                  <a:lnTo>
                    <a:pt x="80" y="57"/>
                  </a:lnTo>
                  <a:lnTo>
                    <a:pt x="80" y="57"/>
                  </a:lnTo>
                  <a:lnTo>
                    <a:pt x="80" y="57"/>
                  </a:lnTo>
                  <a:lnTo>
                    <a:pt x="23" y="57"/>
                  </a:lnTo>
                  <a:lnTo>
                    <a:pt x="0" y="69"/>
                  </a:lnTo>
                  <a:lnTo>
                    <a:pt x="23" y="46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1"/>
                  </a:lnTo>
                  <a:lnTo>
                    <a:pt x="57" y="11"/>
                  </a:lnTo>
                  <a:lnTo>
                    <a:pt x="23" y="57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80" y="46"/>
                  </a:lnTo>
                  <a:lnTo>
                    <a:pt x="80" y="57"/>
                  </a:lnTo>
                  <a:lnTo>
                    <a:pt x="69" y="57"/>
                  </a:lnTo>
                  <a:lnTo>
                    <a:pt x="57" y="34"/>
                  </a:lnTo>
                  <a:lnTo>
                    <a:pt x="69" y="34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1"/>
            <p:cNvSpPr/>
            <p:nvPr/>
          </p:nvSpPr>
          <p:spPr>
            <a:xfrm>
              <a:off x="3418" y="1264"/>
              <a:ext cx="23" cy="23"/>
            </a:xfrm>
            <a:custGeom>
              <a:rect b="b" l="l" r="r" t="t"/>
              <a:pathLst>
                <a:path extrusionOk="0" h="23" w="23">
                  <a:moveTo>
                    <a:pt x="11" y="0"/>
                  </a:moveTo>
                  <a:lnTo>
                    <a:pt x="23" y="23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1"/>
            <p:cNvSpPr/>
            <p:nvPr/>
          </p:nvSpPr>
          <p:spPr>
            <a:xfrm>
              <a:off x="3395" y="1264"/>
              <a:ext cx="57" cy="46"/>
            </a:xfrm>
            <a:custGeom>
              <a:rect b="b" l="l" r="r" t="t"/>
              <a:pathLst>
                <a:path extrusionOk="0" h="46" w="57">
                  <a:moveTo>
                    <a:pt x="46" y="23"/>
                  </a:moveTo>
                  <a:lnTo>
                    <a:pt x="57" y="46"/>
                  </a:lnTo>
                  <a:lnTo>
                    <a:pt x="0" y="46"/>
                  </a:lnTo>
                  <a:lnTo>
                    <a:pt x="34" y="0"/>
                  </a:lnTo>
                  <a:lnTo>
                    <a:pt x="46" y="23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1"/>
            <p:cNvSpPr/>
            <p:nvPr/>
          </p:nvSpPr>
          <p:spPr>
            <a:xfrm>
              <a:off x="3441" y="1207"/>
              <a:ext cx="160" cy="92"/>
            </a:xfrm>
            <a:custGeom>
              <a:rect b="b" l="l" r="r" t="t"/>
              <a:pathLst>
                <a:path extrusionOk="0" h="92" w="160">
                  <a:moveTo>
                    <a:pt x="160" y="12"/>
                  </a:moveTo>
                  <a:lnTo>
                    <a:pt x="160" y="0"/>
                  </a:lnTo>
                  <a:lnTo>
                    <a:pt x="0" y="80"/>
                  </a:lnTo>
                  <a:lnTo>
                    <a:pt x="0" y="92"/>
                  </a:lnTo>
                  <a:lnTo>
                    <a:pt x="160" y="12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3911" y="1345"/>
              <a:ext cx="1445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(d) After trench filling, CMP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1"/>
            <p:cNvSpPr/>
            <p:nvPr/>
          </p:nvSpPr>
          <p:spPr>
            <a:xfrm>
              <a:off x="3911" y="1448"/>
              <a:ext cx="1606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planarization, and removal of 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1"/>
            <p:cNvSpPr/>
            <p:nvPr/>
          </p:nvSpPr>
          <p:spPr>
            <a:xfrm>
              <a:off x="3934" y="1551"/>
              <a:ext cx="887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sacrificial nitride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0" name="Google Shape;770;p11"/>
          <p:cNvGrpSpPr/>
          <p:nvPr/>
        </p:nvGrpSpPr>
        <p:grpSpPr>
          <a:xfrm>
            <a:off x="1255713" y="3070225"/>
            <a:ext cx="6745287" cy="1238250"/>
            <a:chOff x="791" y="2158"/>
            <a:chExt cx="4249" cy="780"/>
          </a:xfrm>
        </p:grpSpPr>
        <p:sp>
          <p:nvSpPr>
            <p:cNvPr id="771" name="Google Shape;771;p11"/>
            <p:cNvSpPr/>
            <p:nvPr/>
          </p:nvSpPr>
          <p:spPr>
            <a:xfrm>
              <a:off x="3028" y="2307"/>
              <a:ext cx="344" cy="127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1"/>
            <p:cNvSpPr/>
            <p:nvPr/>
          </p:nvSpPr>
          <p:spPr>
            <a:xfrm>
              <a:off x="3028" y="2307"/>
              <a:ext cx="355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3372" y="2307"/>
              <a:ext cx="11" cy="138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1"/>
            <p:cNvSpPr/>
            <p:nvPr/>
          </p:nvSpPr>
          <p:spPr>
            <a:xfrm>
              <a:off x="3028" y="2434"/>
              <a:ext cx="344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3028" y="2307"/>
              <a:ext cx="11" cy="12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1"/>
            <p:cNvSpPr/>
            <p:nvPr/>
          </p:nvSpPr>
          <p:spPr>
            <a:xfrm>
              <a:off x="791" y="2307"/>
              <a:ext cx="1273" cy="127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1"/>
            <p:cNvSpPr/>
            <p:nvPr/>
          </p:nvSpPr>
          <p:spPr>
            <a:xfrm>
              <a:off x="791" y="2307"/>
              <a:ext cx="1285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1"/>
            <p:cNvSpPr/>
            <p:nvPr/>
          </p:nvSpPr>
          <p:spPr>
            <a:xfrm>
              <a:off x="2064" y="2307"/>
              <a:ext cx="12" cy="138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1"/>
            <p:cNvSpPr/>
            <p:nvPr/>
          </p:nvSpPr>
          <p:spPr>
            <a:xfrm>
              <a:off x="791" y="2434"/>
              <a:ext cx="1273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1"/>
            <p:cNvSpPr/>
            <p:nvPr/>
          </p:nvSpPr>
          <p:spPr>
            <a:xfrm>
              <a:off x="791" y="2307"/>
              <a:ext cx="11" cy="12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1"/>
            <p:cNvSpPr/>
            <p:nvPr/>
          </p:nvSpPr>
          <p:spPr>
            <a:xfrm>
              <a:off x="791" y="2686"/>
              <a:ext cx="2581" cy="240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1"/>
            <p:cNvSpPr/>
            <p:nvPr/>
          </p:nvSpPr>
          <p:spPr>
            <a:xfrm>
              <a:off x="791" y="2686"/>
              <a:ext cx="2592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1"/>
            <p:cNvSpPr/>
            <p:nvPr/>
          </p:nvSpPr>
          <p:spPr>
            <a:xfrm>
              <a:off x="3372" y="2686"/>
              <a:ext cx="11" cy="25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1"/>
            <p:cNvSpPr/>
            <p:nvPr/>
          </p:nvSpPr>
          <p:spPr>
            <a:xfrm>
              <a:off x="791" y="2926"/>
              <a:ext cx="2581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791" y="2686"/>
              <a:ext cx="11" cy="24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791" y="2445"/>
              <a:ext cx="2581" cy="241"/>
            </a:xfrm>
            <a:custGeom>
              <a:rect b="b" l="l" r="r" t="t"/>
              <a:pathLst>
                <a:path extrusionOk="0" h="241" w="2581">
                  <a:moveTo>
                    <a:pt x="0" y="241"/>
                  </a:moveTo>
                  <a:lnTo>
                    <a:pt x="0" y="138"/>
                  </a:lnTo>
                  <a:lnTo>
                    <a:pt x="378" y="138"/>
                  </a:lnTo>
                  <a:lnTo>
                    <a:pt x="378" y="0"/>
                  </a:lnTo>
                  <a:lnTo>
                    <a:pt x="1170" y="0"/>
                  </a:lnTo>
                  <a:lnTo>
                    <a:pt x="1170" y="138"/>
                  </a:lnTo>
                  <a:lnTo>
                    <a:pt x="1376" y="138"/>
                  </a:lnTo>
                  <a:lnTo>
                    <a:pt x="1376" y="103"/>
                  </a:lnTo>
                  <a:lnTo>
                    <a:pt x="2168" y="103"/>
                  </a:lnTo>
                  <a:lnTo>
                    <a:pt x="2168" y="138"/>
                  </a:lnTo>
                  <a:lnTo>
                    <a:pt x="2581" y="138"/>
                  </a:lnTo>
                  <a:lnTo>
                    <a:pt x="2581" y="241"/>
                  </a:lnTo>
                  <a:lnTo>
                    <a:pt x="0" y="241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791" y="2583"/>
              <a:ext cx="11" cy="10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791" y="2583"/>
              <a:ext cx="390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1169" y="2445"/>
              <a:ext cx="12" cy="138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1169" y="2445"/>
              <a:ext cx="803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1961" y="2445"/>
              <a:ext cx="11" cy="14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1961" y="2583"/>
              <a:ext cx="218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2167" y="2548"/>
              <a:ext cx="12" cy="35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2167" y="2548"/>
              <a:ext cx="803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2959" y="2548"/>
              <a:ext cx="11" cy="4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2959" y="2583"/>
              <a:ext cx="424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3372" y="2583"/>
              <a:ext cx="11" cy="11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791" y="2686"/>
              <a:ext cx="2581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1169" y="2411"/>
              <a:ext cx="792" cy="3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1169" y="2411"/>
              <a:ext cx="803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1961" y="2411"/>
              <a:ext cx="11" cy="45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1169" y="2445"/>
              <a:ext cx="792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1169" y="2411"/>
              <a:ext cx="12" cy="3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2167" y="2411"/>
              <a:ext cx="792" cy="3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2167" y="2411"/>
              <a:ext cx="803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2959" y="2411"/>
              <a:ext cx="11" cy="45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2167" y="2445"/>
              <a:ext cx="792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2167" y="2411"/>
              <a:ext cx="12" cy="3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2959" y="2376"/>
              <a:ext cx="413" cy="207"/>
            </a:xfrm>
            <a:custGeom>
              <a:rect b="b" l="l" r="r" t="t"/>
              <a:pathLst>
                <a:path extrusionOk="0" h="207" w="413">
                  <a:moveTo>
                    <a:pt x="0" y="207"/>
                  </a:moveTo>
                  <a:lnTo>
                    <a:pt x="0" y="23"/>
                  </a:lnTo>
                  <a:lnTo>
                    <a:pt x="34" y="0"/>
                  </a:lnTo>
                  <a:lnTo>
                    <a:pt x="413" y="0"/>
                  </a:lnTo>
                  <a:lnTo>
                    <a:pt x="413" y="207"/>
                  </a:lnTo>
                  <a:lnTo>
                    <a:pt x="0" y="207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2959" y="2376"/>
              <a:ext cx="46" cy="207"/>
            </a:xfrm>
            <a:custGeom>
              <a:rect b="b" l="l" r="r" t="t"/>
              <a:pathLst>
                <a:path extrusionOk="0" h="207" w="46">
                  <a:moveTo>
                    <a:pt x="0" y="207"/>
                  </a:move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46" y="12"/>
                  </a:lnTo>
                  <a:lnTo>
                    <a:pt x="11" y="35"/>
                  </a:lnTo>
                  <a:lnTo>
                    <a:pt x="0" y="23"/>
                  </a:lnTo>
                  <a:lnTo>
                    <a:pt x="11" y="23"/>
                  </a:lnTo>
                  <a:lnTo>
                    <a:pt x="11" y="207"/>
                  </a:lnTo>
                  <a:lnTo>
                    <a:pt x="0" y="207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2993" y="2376"/>
              <a:ext cx="390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3372" y="2376"/>
              <a:ext cx="11" cy="218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2959" y="2583"/>
              <a:ext cx="413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791" y="2399"/>
              <a:ext cx="378" cy="184"/>
            </a:xfrm>
            <a:custGeom>
              <a:rect b="b" l="l" r="r" t="t"/>
              <a:pathLst>
                <a:path extrusionOk="0" h="184" w="378">
                  <a:moveTo>
                    <a:pt x="378" y="184"/>
                  </a:moveTo>
                  <a:lnTo>
                    <a:pt x="378" y="23"/>
                  </a:lnTo>
                  <a:lnTo>
                    <a:pt x="344" y="0"/>
                  </a:lnTo>
                  <a:lnTo>
                    <a:pt x="0" y="0"/>
                  </a:lnTo>
                  <a:lnTo>
                    <a:pt x="0" y="184"/>
                  </a:lnTo>
                  <a:lnTo>
                    <a:pt x="378" y="184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1135" y="2399"/>
              <a:ext cx="46" cy="184"/>
            </a:xfrm>
            <a:custGeom>
              <a:rect b="b" l="l" r="r" t="t"/>
              <a:pathLst>
                <a:path extrusionOk="0" h="184" w="46">
                  <a:moveTo>
                    <a:pt x="34" y="184"/>
                  </a:moveTo>
                  <a:lnTo>
                    <a:pt x="34" y="23"/>
                  </a:lnTo>
                  <a:lnTo>
                    <a:pt x="46" y="23"/>
                  </a:lnTo>
                  <a:lnTo>
                    <a:pt x="34" y="35"/>
                  </a:lnTo>
                  <a:lnTo>
                    <a:pt x="0" y="1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184"/>
                  </a:lnTo>
                  <a:lnTo>
                    <a:pt x="34" y="184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791" y="2399"/>
              <a:ext cx="344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791" y="2399"/>
              <a:ext cx="11" cy="195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791" y="2583"/>
              <a:ext cx="390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1961" y="2376"/>
              <a:ext cx="206" cy="207"/>
            </a:xfrm>
            <a:custGeom>
              <a:rect b="b" l="l" r="r" t="t"/>
              <a:pathLst>
                <a:path extrusionOk="0" h="207" w="206">
                  <a:moveTo>
                    <a:pt x="0" y="207"/>
                  </a:moveTo>
                  <a:lnTo>
                    <a:pt x="0" y="35"/>
                  </a:lnTo>
                  <a:lnTo>
                    <a:pt x="34" y="0"/>
                  </a:lnTo>
                  <a:lnTo>
                    <a:pt x="172" y="0"/>
                  </a:lnTo>
                  <a:lnTo>
                    <a:pt x="206" y="46"/>
                  </a:lnTo>
                  <a:lnTo>
                    <a:pt x="206" y="207"/>
                  </a:lnTo>
                  <a:lnTo>
                    <a:pt x="0" y="207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1961" y="2376"/>
              <a:ext cx="218" cy="207"/>
            </a:xfrm>
            <a:custGeom>
              <a:rect b="b" l="l" r="r" t="t"/>
              <a:pathLst>
                <a:path extrusionOk="0" h="207" w="218">
                  <a:moveTo>
                    <a:pt x="0" y="207"/>
                  </a:move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172" y="0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218" y="46"/>
                  </a:lnTo>
                  <a:lnTo>
                    <a:pt x="218" y="46"/>
                  </a:lnTo>
                  <a:lnTo>
                    <a:pt x="218" y="46"/>
                  </a:lnTo>
                  <a:lnTo>
                    <a:pt x="206" y="58"/>
                  </a:lnTo>
                  <a:lnTo>
                    <a:pt x="172" y="12"/>
                  </a:lnTo>
                  <a:lnTo>
                    <a:pt x="183" y="0"/>
                  </a:lnTo>
                  <a:lnTo>
                    <a:pt x="172" y="12"/>
                  </a:lnTo>
                  <a:lnTo>
                    <a:pt x="34" y="12"/>
                  </a:lnTo>
                  <a:lnTo>
                    <a:pt x="34" y="0"/>
                  </a:lnTo>
                  <a:lnTo>
                    <a:pt x="46" y="12"/>
                  </a:lnTo>
                  <a:lnTo>
                    <a:pt x="11" y="46"/>
                  </a:lnTo>
                  <a:lnTo>
                    <a:pt x="0" y="35"/>
                  </a:lnTo>
                  <a:lnTo>
                    <a:pt x="11" y="35"/>
                  </a:lnTo>
                  <a:lnTo>
                    <a:pt x="11" y="207"/>
                  </a:lnTo>
                  <a:lnTo>
                    <a:pt x="0" y="207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2167" y="2422"/>
              <a:ext cx="12" cy="17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1961" y="2583"/>
              <a:ext cx="206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2167" y="2445"/>
              <a:ext cx="792" cy="103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2167" y="2445"/>
              <a:ext cx="803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2959" y="2445"/>
              <a:ext cx="11" cy="115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2167" y="2548"/>
              <a:ext cx="792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2167" y="2445"/>
              <a:ext cx="12" cy="10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2202" y="2285"/>
              <a:ext cx="80" cy="57"/>
            </a:xfrm>
            <a:custGeom>
              <a:rect b="b" l="l" r="r" t="t"/>
              <a:pathLst>
                <a:path extrusionOk="0" h="57" w="80">
                  <a:moveTo>
                    <a:pt x="57" y="0"/>
                  </a:moveTo>
                  <a:lnTo>
                    <a:pt x="80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57" y="45"/>
                  </a:lnTo>
                  <a:lnTo>
                    <a:pt x="46" y="57"/>
                  </a:lnTo>
                  <a:lnTo>
                    <a:pt x="46" y="57"/>
                  </a:lnTo>
                  <a:lnTo>
                    <a:pt x="11" y="11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57" y="45"/>
                  </a:lnTo>
                  <a:lnTo>
                    <a:pt x="46" y="57"/>
                  </a:lnTo>
                  <a:lnTo>
                    <a:pt x="46" y="45"/>
                  </a:lnTo>
                  <a:lnTo>
                    <a:pt x="69" y="0"/>
                  </a:lnTo>
                  <a:lnTo>
                    <a:pt x="80" y="0"/>
                  </a:lnTo>
                  <a:lnTo>
                    <a:pt x="80" y="11"/>
                  </a:lnTo>
                  <a:lnTo>
                    <a:pt x="57" y="11"/>
                  </a:lnTo>
                  <a:lnTo>
                    <a:pt x="57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2225" y="2285"/>
              <a:ext cx="34" cy="11"/>
            </a:xfrm>
            <a:custGeom>
              <a:rect b="b" l="l" r="r" t="t"/>
              <a:pathLst>
                <a:path extrusionOk="0" h="11" w="34">
                  <a:moveTo>
                    <a:pt x="0" y="0"/>
                  </a:moveTo>
                  <a:lnTo>
                    <a:pt x="34" y="0"/>
                  </a:lnTo>
                  <a:lnTo>
                    <a:pt x="34" y="11"/>
                  </a:lnTo>
                  <a:lnTo>
                    <a:pt x="34" y="11"/>
                  </a:lnTo>
                  <a:lnTo>
                    <a:pt x="34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2225" y="2285"/>
              <a:ext cx="57" cy="45"/>
            </a:xfrm>
            <a:custGeom>
              <a:rect b="b" l="l" r="r" t="t"/>
              <a:pathLst>
                <a:path extrusionOk="0" h="45" w="57">
                  <a:moveTo>
                    <a:pt x="34" y="0"/>
                  </a:moveTo>
                  <a:lnTo>
                    <a:pt x="57" y="0"/>
                  </a:lnTo>
                  <a:lnTo>
                    <a:pt x="34" y="45"/>
                  </a:lnTo>
                  <a:lnTo>
                    <a:pt x="0" y="0"/>
                  </a:lnTo>
                  <a:lnTo>
                    <a:pt x="34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1"/>
            <p:cNvSpPr/>
            <p:nvPr/>
          </p:nvSpPr>
          <p:spPr>
            <a:xfrm>
              <a:off x="2259" y="2158"/>
              <a:ext cx="12" cy="12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1"/>
            <p:cNvSpPr/>
            <p:nvPr/>
          </p:nvSpPr>
          <p:spPr>
            <a:xfrm>
              <a:off x="2534" y="2285"/>
              <a:ext cx="58" cy="68"/>
            </a:xfrm>
            <a:custGeom>
              <a:rect b="b" l="l" r="r" t="t"/>
              <a:pathLst>
                <a:path extrusionOk="0" h="68" w="58">
                  <a:moveTo>
                    <a:pt x="35" y="0"/>
                  </a:moveTo>
                  <a:lnTo>
                    <a:pt x="58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35" y="45"/>
                  </a:lnTo>
                  <a:lnTo>
                    <a:pt x="35" y="68"/>
                  </a:lnTo>
                  <a:lnTo>
                    <a:pt x="23" y="4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5" y="45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46" y="0"/>
                  </a:lnTo>
                  <a:lnTo>
                    <a:pt x="58" y="0"/>
                  </a:lnTo>
                  <a:lnTo>
                    <a:pt x="58" y="11"/>
                  </a:lnTo>
                  <a:lnTo>
                    <a:pt x="35" y="11"/>
                  </a:lnTo>
                  <a:lnTo>
                    <a:pt x="35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2546" y="2285"/>
              <a:ext cx="23" cy="11"/>
            </a:xfrm>
            <a:custGeom>
              <a:rect b="b" l="l" r="r" t="t"/>
              <a:pathLst>
                <a:path extrusionOk="0" h="11" w="23">
                  <a:moveTo>
                    <a:pt x="0" y="0"/>
                  </a:moveTo>
                  <a:lnTo>
                    <a:pt x="23" y="0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2546" y="2285"/>
              <a:ext cx="46" cy="45"/>
            </a:xfrm>
            <a:custGeom>
              <a:rect b="b" l="l" r="r" t="t"/>
              <a:pathLst>
                <a:path extrusionOk="0" h="45" w="46">
                  <a:moveTo>
                    <a:pt x="23" y="0"/>
                  </a:moveTo>
                  <a:lnTo>
                    <a:pt x="46" y="0"/>
                  </a:lnTo>
                  <a:lnTo>
                    <a:pt x="23" y="45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2569" y="2158"/>
              <a:ext cx="11" cy="12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2787" y="2285"/>
              <a:ext cx="80" cy="57"/>
            </a:xfrm>
            <a:custGeom>
              <a:rect b="b" l="l" r="r" t="t"/>
              <a:pathLst>
                <a:path extrusionOk="0" h="57" w="80">
                  <a:moveTo>
                    <a:pt x="57" y="0"/>
                  </a:moveTo>
                  <a:lnTo>
                    <a:pt x="80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57" y="45"/>
                  </a:lnTo>
                  <a:lnTo>
                    <a:pt x="46" y="57"/>
                  </a:lnTo>
                  <a:lnTo>
                    <a:pt x="46" y="57"/>
                  </a:lnTo>
                  <a:lnTo>
                    <a:pt x="11" y="11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57" y="45"/>
                  </a:lnTo>
                  <a:lnTo>
                    <a:pt x="46" y="57"/>
                  </a:lnTo>
                  <a:lnTo>
                    <a:pt x="46" y="45"/>
                  </a:lnTo>
                  <a:lnTo>
                    <a:pt x="69" y="0"/>
                  </a:lnTo>
                  <a:lnTo>
                    <a:pt x="80" y="0"/>
                  </a:lnTo>
                  <a:lnTo>
                    <a:pt x="80" y="11"/>
                  </a:lnTo>
                  <a:lnTo>
                    <a:pt x="57" y="11"/>
                  </a:lnTo>
                  <a:lnTo>
                    <a:pt x="57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1"/>
            <p:cNvSpPr/>
            <p:nvPr/>
          </p:nvSpPr>
          <p:spPr>
            <a:xfrm>
              <a:off x="2810" y="2285"/>
              <a:ext cx="34" cy="11"/>
            </a:xfrm>
            <a:custGeom>
              <a:rect b="b" l="l" r="r" t="t"/>
              <a:pathLst>
                <a:path extrusionOk="0" h="11" w="34">
                  <a:moveTo>
                    <a:pt x="0" y="0"/>
                  </a:moveTo>
                  <a:lnTo>
                    <a:pt x="34" y="0"/>
                  </a:lnTo>
                  <a:lnTo>
                    <a:pt x="34" y="11"/>
                  </a:lnTo>
                  <a:lnTo>
                    <a:pt x="34" y="11"/>
                  </a:lnTo>
                  <a:lnTo>
                    <a:pt x="34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1"/>
            <p:cNvSpPr/>
            <p:nvPr/>
          </p:nvSpPr>
          <p:spPr>
            <a:xfrm>
              <a:off x="2810" y="2285"/>
              <a:ext cx="57" cy="45"/>
            </a:xfrm>
            <a:custGeom>
              <a:rect b="b" l="l" r="r" t="t"/>
              <a:pathLst>
                <a:path extrusionOk="0" h="45" w="57">
                  <a:moveTo>
                    <a:pt x="34" y="0"/>
                  </a:moveTo>
                  <a:lnTo>
                    <a:pt x="57" y="0"/>
                  </a:lnTo>
                  <a:lnTo>
                    <a:pt x="34" y="45"/>
                  </a:lnTo>
                  <a:lnTo>
                    <a:pt x="0" y="0"/>
                  </a:lnTo>
                  <a:lnTo>
                    <a:pt x="34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1"/>
            <p:cNvSpPr/>
            <p:nvPr/>
          </p:nvSpPr>
          <p:spPr>
            <a:xfrm>
              <a:off x="2844" y="2158"/>
              <a:ext cx="12" cy="12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1"/>
            <p:cNvSpPr/>
            <p:nvPr/>
          </p:nvSpPr>
          <p:spPr>
            <a:xfrm>
              <a:off x="3968" y="2502"/>
              <a:ext cx="1035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(e) After n-well and </a:t>
              </a: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3968" y="2606"/>
              <a:ext cx="75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4037" y="2663"/>
              <a:ext cx="136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Tp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4191" y="2606"/>
              <a:ext cx="849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adjust implants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2500" y="2411"/>
              <a:ext cx="68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5" name="Google Shape;845;p11"/>
          <p:cNvGrpSpPr/>
          <p:nvPr/>
        </p:nvGrpSpPr>
        <p:grpSpPr>
          <a:xfrm>
            <a:off x="1255713" y="4672013"/>
            <a:ext cx="6745287" cy="1255712"/>
            <a:chOff x="791" y="3167"/>
            <a:chExt cx="4249" cy="791"/>
          </a:xfrm>
        </p:grpSpPr>
        <p:sp>
          <p:nvSpPr>
            <p:cNvPr id="846" name="Google Shape;846;p11"/>
            <p:cNvSpPr/>
            <p:nvPr/>
          </p:nvSpPr>
          <p:spPr>
            <a:xfrm>
              <a:off x="791" y="3328"/>
              <a:ext cx="310" cy="114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791" y="3328"/>
              <a:ext cx="321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1101" y="3328"/>
              <a:ext cx="11" cy="12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791" y="3442"/>
              <a:ext cx="310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791" y="3328"/>
              <a:ext cx="11" cy="11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2087" y="3328"/>
              <a:ext cx="1285" cy="114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2087" y="3328"/>
              <a:ext cx="1296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3372" y="3328"/>
              <a:ext cx="11" cy="12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2087" y="3442"/>
              <a:ext cx="1285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2087" y="3328"/>
              <a:ext cx="12" cy="11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791" y="3706"/>
              <a:ext cx="2581" cy="24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791" y="3706"/>
              <a:ext cx="2592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3372" y="3706"/>
              <a:ext cx="11" cy="25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791" y="3947"/>
              <a:ext cx="2581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791" y="3706"/>
              <a:ext cx="11" cy="24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791" y="3568"/>
              <a:ext cx="2581" cy="138"/>
            </a:xfrm>
            <a:custGeom>
              <a:rect b="b" l="l" r="r" t="t"/>
              <a:pathLst>
                <a:path extrusionOk="0" h="138" w="2581">
                  <a:moveTo>
                    <a:pt x="0" y="138"/>
                  </a:moveTo>
                  <a:lnTo>
                    <a:pt x="0" y="35"/>
                  </a:lnTo>
                  <a:lnTo>
                    <a:pt x="378" y="35"/>
                  </a:lnTo>
                  <a:lnTo>
                    <a:pt x="378" y="0"/>
                  </a:lnTo>
                  <a:lnTo>
                    <a:pt x="1170" y="0"/>
                  </a:lnTo>
                  <a:lnTo>
                    <a:pt x="1170" y="35"/>
                  </a:lnTo>
                  <a:lnTo>
                    <a:pt x="1376" y="35"/>
                  </a:lnTo>
                  <a:lnTo>
                    <a:pt x="1376" y="0"/>
                  </a:lnTo>
                  <a:lnTo>
                    <a:pt x="2168" y="0"/>
                  </a:lnTo>
                  <a:lnTo>
                    <a:pt x="2168" y="35"/>
                  </a:lnTo>
                  <a:lnTo>
                    <a:pt x="2581" y="35"/>
                  </a:lnTo>
                  <a:lnTo>
                    <a:pt x="2581" y="138"/>
                  </a:lnTo>
                  <a:lnTo>
                    <a:pt x="0" y="138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1"/>
            <p:cNvSpPr/>
            <p:nvPr/>
          </p:nvSpPr>
          <p:spPr>
            <a:xfrm>
              <a:off x="791" y="3603"/>
              <a:ext cx="11" cy="10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791" y="3603"/>
              <a:ext cx="390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1169" y="3568"/>
              <a:ext cx="12" cy="35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1169" y="3568"/>
              <a:ext cx="803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1961" y="3568"/>
              <a:ext cx="11" cy="4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1961" y="3603"/>
              <a:ext cx="218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2167" y="3568"/>
              <a:ext cx="12" cy="35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2167" y="3568"/>
              <a:ext cx="803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2959" y="3568"/>
              <a:ext cx="11" cy="4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2959" y="3603"/>
              <a:ext cx="424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1"/>
            <p:cNvSpPr/>
            <p:nvPr/>
          </p:nvSpPr>
          <p:spPr>
            <a:xfrm>
              <a:off x="3372" y="3603"/>
              <a:ext cx="11" cy="11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1"/>
            <p:cNvSpPr/>
            <p:nvPr/>
          </p:nvSpPr>
          <p:spPr>
            <a:xfrm>
              <a:off x="791" y="3706"/>
              <a:ext cx="2581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1169" y="3431"/>
              <a:ext cx="792" cy="3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1169" y="3431"/>
              <a:ext cx="803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1961" y="3431"/>
              <a:ext cx="11" cy="4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1"/>
            <p:cNvSpPr/>
            <p:nvPr/>
          </p:nvSpPr>
          <p:spPr>
            <a:xfrm>
              <a:off x="1169" y="3465"/>
              <a:ext cx="792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1"/>
            <p:cNvSpPr/>
            <p:nvPr/>
          </p:nvSpPr>
          <p:spPr>
            <a:xfrm>
              <a:off x="1169" y="3431"/>
              <a:ext cx="12" cy="3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2167" y="3431"/>
              <a:ext cx="792" cy="3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2167" y="3431"/>
              <a:ext cx="803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2959" y="3431"/>
              <a:ext cx="11" cy="4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2167" y="3465"/>
              <a:ext cx="792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2167" y="3431"/>
              <a:ext cx="12" cy="3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2959" y="3396"/>
              <a:ext cx="413" cy="207"/>
            </a:xfrm>
            <a:custGeom>
              <a:rect b="b" l="l" r="r" t="t"/>
              <a:pathLst>
                <a:path extrusionOk="0" h="207" w="413">
                  <a:moveTo>
                    <a:pt x="0" y="207"/>
                  </a:moveTo>
                  <a:lnTo>
                    <a:pt x="0" y="23"/>
                  </a:lnTo>
                  <a:lnTo>
                    <a:pt x="34" y="0"/>
                  </a:lnTo>
                  <a:lnTo>
                    <a:pt x="413" y="0"/>
                  </a:lnTo>
                  <a:lnTo>
                    <a:pt x="413" y="207"/>
                  </a:lnTo>
                  <a:lnTo>
                    <a:pt x="0" y="207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2959" y="3396"/>
              <a:ext cx="46" cy="207"/>
            </a:xfrm>
            <a:custGeom>
              <a:rect b="b" l="l" r="r" t="t"/>
              <a:pathLst>
                <a:path extrusionOk="0" h="207" w="46">
                  <a:moveTo>
                    <a:pt x="0" y="207"/>
                  </a:move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46" y="12"/>
                  </a:lnTo>
                  <a:lnTo>
                    <a:pt x="11" y="35"/>
                  </a:lnTo>
                  <a:lnTo>
                    <a:pt x="0" y="23"/>
                  </a:lnTo>
                  <a:lnTo>
                    <a:pt x="11" y="23"/>
                  </a:lnTo>
                  <a:lnTo>
                    <a:pt x="11" y="207"/>
                  </a:lnTo>
                  <a:lnTo>
                    <a:pt x="0" y="207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2993" y="3396"/>
              <a:ext cx="390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1"/>
            <p:cNvSpPr/>
            <p:nvPr/>
          </p:nvSpPr>
          <p:spPr>
            <a:xfrm>
              <a:off x="3372" y="3396"/>
              <a:ext cx="11" cy="218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2959" y="3603"/>
              <a:ext cx="413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791" y="3408"/>
              <a:ext cx="378" cy="195"/>
            </a:xfrm>
            <a:custGeom>
              <a:rect b="b" l="l" r="r" t="t"/>
              <a:pathLst>
                <a:path extrusionOk="0" h="195" w="378">
                  <a:moveTo>
                    <a:pt x="378" y="195"/>
                  </a:moveTo>
                  <a:lnTo>
                    <a:pt x="378" y="23"/>
                  </a:lnTo>
                  <a:lnTo>
                    <a:pt x="344" y="0"/>
                  </a:lnTo>
                  <a:lnTo>
                    <a:pt x="0" y="0"/>
                  </a:lnTo>
                  <a:lnTo>
                    <a:pt x="0" y="195"/>
                  </a:lnTo>
                  <a:lnTo>
                    <a:pt x="378" y="195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1135" y="3408"/>
              <a:ext cx="46" cy="195"/>
            </a:xfrm>
            <a:custGeom>
              <a:rect b="b" l="l" r="r" t="t"/>
              <a:pathLst>
                <a:path extrusionOk="0" h="195" w="46">
                  <a:moveTo>
                    <a:pt x="34" y="195"/>
                  </a:moveTo>
                  <a:lnTo>
                    <a:pt x="34" y="23"/>
                  </a:lnTo>
                  <a:lnTo>
                    <a:pt x="46" y="23"/>
                  </a:lnTo>
                  <a:lnTo>
                    <a:pt x="34" y="34"/>
                  </a:lnTo>
                  <a:lnTo>
                    <a:pt x="0" y="1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195"/>
                  </a:lnTo>
                  <a:lnTo>
                    <a:pt x="34" y="195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1"/>
            <p:cNvSpPr/>
            <p:nvPr/>
          </p:nvSpPr>
          <p:spPr>
            <a:xfrm>
              <a:off x="791" y="3408"/>
              <a:ext cx="344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1"/>
            <p:cNvSpPr/>
            <p:nvPr/>
          </p:nvSpPr>
          <p:spPr>
            <a:xfrm>
              <a:off x="791" y="3408"/>
              <a:ext cx="11" cy="20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791" y="3603"/>
              <a:ext cx="390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1961" y="3396"/>
              <a:ext cx="206" cy="207"/>
            </a:xfrm>
            <a:custGeom>
              <a:rect b="b" l="l" r="r" t="t"/>
              <a:pathLst>
                <a:path extrusionOk="0" h="207" w="206">
                  <a:moveTo>
                    <a:pt x="0" y="207"/>
                  </a:moveTo>
                  <a:lnTo>
                    <a:pt x="0" y="35"/>
                  </a:lnTo>
                  <a:lnTo>
                    <a:pt x="34" y="0"/>
                  </a:lnTo>
                  <a:lnTo>
                    <a:pt x="172" y="0"/>
                  </a:lnTo>
                  <a:lnTo>
                    <a:pt x="206" y="46"/>
                  </a:lnTo>
                  <a:lnTo>
                    <a:pt x="206" y="207"/>
                  </a:lnTo>
                  <a:lnTo>
                    <a:pt x="0" y="207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1961" y="3396"/>
              <a:ext cx="218" cy="207"/>
            </a:xfrm>
            <a:custGeom>
              <a:rect b="b" l="l" r="r" t="t"/>
              <a:pathLst>
                <a:path extrusionOk="0" h="207" w="218">
                  <a:moveTo>
                    <a:pt x="0" y="207"/>
                  </a:move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172" y="0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218" y="46"/>
                  </a:lnTo>
                  <a:lnTo>
                    <a:pt x="218" y="46"/>
                  </a:lnTo>
                  <a:lnTo>
                    <a:pt x="218" y="46"/>
                  </a:lnTo>
                  <a:lnTo>
                    <a:pt x="206" y="58"/>
                  </a:lnTo>
                  <a:lnTo>
                    <a:pt x="172" y="12"/>
                  </a:lnTo>
                  <a:lnTo>
                    <a:pt x="183" y="0"/>
                  </a:lnTo>
                  <a:lnTo>
                    <a:pt x="172" y="12"/>
                  </a:lnTo>
                  <a:lnTo>
                    <a:pt x="34" y="12"/>
                  </a:lnTo>
                  <a:lnTo>
                    <a:pt x="34" y="0"/>
                  </a:lnTo>
                  <a:lnTo>
                    <a:pt x="46" y="12"/>
                  </a:lnTo>
                  <a:lnTo>
                    <a:pt x="11" y="46"/>
                  </a:lnTo>
                  <a:lnTo>
                    <a:pt x="0" y="35"/>
                  </a:lnTo>
                  <a:lnTo>
                    <a:pt x="11" y="35"/>
                  </a:lnTo>
                  <a:lnTo>
                    <a:pt x="11" y="207"/>
                  </a:lnTo>
                  <a:lnTo>
                    <a:pt x="0" y="207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2167" y="3442"/>
              <a:ext cx="12" cy="17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1961" y="3603"/>
              <a:ext cx="206" cy="1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2167" y="3465"/>
              <a:ext cx="792" cy="103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2167" y="3465"/>
              <a:ext cx="803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2959" y="3465"/>
              <a:ext cx="11" cy="115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2167" y="3568"/>
              <a:ext cx="792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2167" y="3465"/>
              <a:ext cx="12" cy="10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1238" y="3305"/>
              <a:ext cx="58" cy="68"/>
            </a:xfrm>
            <a:custGeom>
              <a:rect b="b" l="l" r="r" t="t"/>
              <a:pathLst>
                <a:path extrusionOk="0" h="68" w="58">
                  <a:moveTo>
                    <a:pt x="35" y="0"/>
                  </a:moveTo>
                  <a:lnTo>
                    <a:pt x="58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35" y="46"/>
                  </a:lnTo>
                  <a:lnTo>
                    <a:pt x="35" y="68"/>
                  </a:lnTo>
                  <a:lnTo>
                    <a:pt x="23" y="4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5" y="46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46" y="0"/>
                  </a:lnTo>
                  <a:lnTo>
                    <a:pt x="58" y="0"/>
                  </a:lnTo>
                  <a:lnTo>
                    <a:pt x="58" y="11"/>
                  </a:lnTo>
                  <a:lnTo>
                    <a:pt x="35" y="11"/>
                  </a:lnTo>
                  <a:lnTo>
                    <a:pt x="35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1250" y="3305"/>
              <a:ext cx="23" cy="11"/>
            </a:xfrm>
            <a:custGeom>
              <a:rect b="b" l="l" r="r" t="t"/>
              <a:pathLst>
                <a:path extrusionOk="0" h="11" w="23">
                  <a:moveTo>
                    <a:pt x="0" y="0"/>
                  </a:moveTo>
                  <a:lnTo>
                    <a:pt x="23" y="0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1250" y="3305"/>
              <a:ext cx="46" cy="46"/>
            </a:xfrm>
            <a:custGeom>
              <a:rect b="b" l="l" r="r" t="t"/>
              <a:pathLst>
                <a:path extrusionOk="0" h="46" w="46">
                  <a:moveTo>
                    <a:pt x="23" y="0"/>
                  </a:moveTo>
                  <a:lnTo>
                    <a:pt x="46" y="0"/>
                  </a:lnTo>
                  <a:lnTo>
                    <a:pt x="23" y="46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1"/>
            <p:cNvSpPr/>
            <p:nvPr/>
          </p:nvSpPr>
          <p:spPr>
            <a:xfrm>
              <a:off x="1273" y="3167"/>
              <a:ext cx="11" cy="12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1"/>
            <p:cNvSpPr/>
            <p:nvPr/>
          </p:nvSpPr>
          <p:spPr>
            <a:xfrm>
              <a:off x="1548" y="3305"/>
              <a:ext cx="57" cy="68"/>
            </a:xfrm>
            <a:custGeom>
              <a:rect b="b" l="l" r="r" t="t"/>
              <a:pathLst>
                <a:path extrusionOk="0" h="68" w="57">
                  <a:moveTo>
                    <a:pt x="34" y="0"/>
                  </a:moveTo>
                  <a:lnTo>
                    <a:pt x="57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34" y="46"/>
                  </a:lnTo>
                  <a:lnTo>
                    <a:pt x="34" y="68"/>
                  </a:lnTo>
                  <a:lnTo>
                    <a:pt x="23" y="4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34" y="46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46" y="0"/>
                  </a:lnTo>
                  <a:lnTo>
                    <a:pt x="57" y="0"/>
                  </a:lnTo>
                  <a:lnTo>
                    <a:pt x="57" y="11"/>
                  </a:lnTo>
                  <a:lnTo>
                    <a:pt x="34" y="11"/>
                  </a:lnTo>
                  <a:lnTo>
                    <a:pt x="34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1"/>
            <p:cNvSpPr/>
            <p:nvPr/>
          </p:nvSpPr>
          <p:spPr>
            <a:xfrm>
              <a:off x="1559" y="3305"/>
              <a:ext cx="23" cy="11"/>
            </a:xfrm>
            <a:custGeom>
              <a:rect b="b" l="l" r="r" t="t"/>
              <a:pathLst>
                <a:path extrusionOk="0" h="11" w="23">
                  <a:moveTo>
                    <a:pt x="0" y="0"/>
                  </a:moveTo>
                  <a:lnTo>
                    <a:pt x="23" y="0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1"/>
            <p:cNvSpPr/>
            <p:nvPr/>
          </p:nvSpPr>
          <p:spPr>
            <a:xfrm>
              <a:off x="1559" y="3305"/>
              <a:ext cx="46" cy="46"/>
            </a:xfrm>
            <a:custGeom>
              <a:rect b="b" l="l" r="r" t="t"/>
              <a:pathLst>
                <a:path extrusionOk="0" h="46" w="46">
                  <a:moveTo>
                    <a:pt x="23" y="0"/>
                  </a:moveTo>
                  <a:lnTo>
                    <a:pt x="46" y="0"/>
                  </a:lnTo>
                  <a:lnTo>
                    <a:pt x="23" y="46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1"/>
            <p:cNvSpPr/>
            <p:nvPr/>
          </p:nvSpPr>
          <p:spPr>
            <a:xfrm>
              <a:off x="1582" y="3167"/>
              <a:ext cx="12" cy="12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1"/>
            <p:cNvSpPr/>
            <p:nvPr/>
          </p:nvSpPr>
          <p:spPr>
            <a:xfrm>
              <a:off x="1823" y="3305"/>
              <a:ext cx="58" cy="68"/>
            </a:xfrm>
            <a:custGeom>
              <a:rect b="b" l="l" r="r" t="t"/>
              <a:pathLst>
                <a:path extrusionOk="0" h="68" w="58">
                  <a:moveTo>
                    <a:pt x="35" y="0"/>
                  </a:moveTo>
                  <a:lnTo>
                    <a:pt x="58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35" y="46"/>
                  </a:lnTo>
                  <a:lnTo>
                    <a:pt x="35" y="68"/>
                  </a:lnTo>
                  <a:lnTo>
                    <a:pt x="23" y="4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5" y="46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46" y="0"/>
                  </a:lnTo>
                  <a:lnTo>
                    <a:pt x="58" y="0"/>
                  </a:lnTo>
                  <a:lnTo>
                    <a:pt x="58" y="11"/>
                  </a:lnTo>
                  <a:lnTo>
                    <a:pt x="35" y="11"/>
                  </a:lnTo>
                  <a:lnTo>
                    <a:pt x="35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1835" y="3305"/>
              <a:ext cx="23" cy="11"/>
            </a:xfrm>
            <a:custGeom>
              <a:rect b="b" l="l" r="r" t="t"/>
              <a:pathLst>
                <a:path extrusionOk="0" h="11" w="23">
                  <a:moveTo>
                    <a:pt x="0" y="0"/>
                  </a:moveTo>
                  <a:lnTo>
                    <a:pt x="23" y="0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1"/>
            <p:cNvSpPr/>
            <p:nvPr/>
          </p:nvSpPr>
          <p:spPr>
            <a:xfrm>
              <a:off x="1835" y="3305"/>
              <a:ext cx="46" cy="46"/>
            </a:xfrm>
            <a:custGeom>
              <a:rect b="b" l="l" r="r" t="t"/>
              <a:pathLst>
                <a:path extrusionOk="0" h="46" w="46">
                  <a:moveTo>
                    <a:pt x="23" y="0"/>
                  </a:moveTo>
                  <a:lnTo>
                    <a:pt x="46" y="0"/>
                  </a:lnTo>
                  <a:lnTo>
                    <a:pt x="23" y="46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1"/>
            <p:cNvSpPr/>
            <p:nvPr/>
          </p:nvSpPr>
          <p:spPr>
            <a:xfrm>
              <a:off x="1858" y="3167"/>
              <a:ext cx="11" cy="12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1"/>
            <p:cNvSpPr/>
            <p:nvPr/>
          </p:nvSpPr>
          <p:spPr>
            <a:xfrm>
              <a:off x="1169" y="3465"/>
              <a:ext cx="792" cy="103"/>
            </a:xfrm>
            <a:prstGeom prst="rect">
              <a:avLst/>
            </a:prstGeom>
            <a:blipFill rotWithShape="1">
              <a:blip r:embed="rId8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1"/>
            <p:cNvSpPr/>
            <p:nvPr/>
          </p:nvSpPr>
          <p:spPr>
            <a:xfrm>
              <a:off x="1169" y="3465"/>
              <a:ext cx="803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1"/>
            <p:cNvSpPr/>
            <p:nvPr/>
          </p:nvSpPr>
          <p:spPr>
            <a:xfrm>
              <a:off x="1961" y="3465"/>
              <a:ext cx="11" cy="115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1"/>
            <p:cNvSpPr/>
            <p:nvPr/>
          </p:nvSpPr>
          <p:spPr>
            <a:xfrm>
              <a:off x="1169" y="3568"/>
              <a:ext cx="792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1"/>
            <p:cNvSpPr/>
            <p:nvPr/>
          </p:nvSpPr>
          <p:spPr>
            <a:xfrm>
              <a:off x="1169" y="3465"/>
              <a:ext cx="12" cy="10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1"/>
            <p:cNvSpPr/>
            <p:nvPr/>
          </p:nvSpPr>
          <p:spPr>
            <a:xfrm>
              <a:off x="3968" y="3522"/>
              <a:ext cx="979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(f) After p-well and</a:t>
              </a:r>
              <a:endParaRPr/>
            </a:p>
          </p:txBody>
        </p:sp>
        <p:sp>
          <p:nvSpPr>
            <p:cNvPr id="921" name="Google Shape;921;p11"/>
            <p:cNvSpPr/>
            <p:nvPr/>
          </p:nvSpPr>
          <p:spPr>
            <a:xfrm>
              <a:off x="3968" y="3626"/>
              <a:ext cx="75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1"/>
            <p:cNvSpPr/>
            <p:nvPr/>
          </p:nvSpPr>
          <p:spPr>
            <a:xfrm>
              <a:off x="4037" y="3683"/>
              <a:ext cx="136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Tn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1"/>
            <p:cNvSpPr/>
            <p:nvPr/>
          </p:nvSpPr>
          <p:spPr>
            <a:xfrm>
              <a:off x="4191" y="3626"/>
              <a:ext cx="849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adjust implants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1"/>
            <p:cNvSpPr/>
            <p:nvPr/>
          </p:nvSpPr>
          <p:spPr>
            <a:xfrm>
              <a:off x="1525" y="3431"/>
              <a:ext cx="68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0" name="Google Shape;930;p12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CMOS Process Walk-Through</a:t>
            </a:r>
            <a:endParaRPr/>
          </a:p>
        </p:txBody>
      </p:sp>
      <p:grpSp>
        <p:nvGrpSpPr>
          <p:cNvPr id="931" name="Google Shape;931;p12"/>
          <p:cNvGrpSpPr/>
          <p:nvPr/>
        </p:nvGrpSpPr>
        <p:grpSpPr>
          <a:xfrm>
            <a:off x="1231900" y="1319213"/>
            <a:ext cx="7378700" cy="1290637"/>
            <a:chOff x="776" y="1079"/>
            <a:chExt cx="4648" cy="813"/>
          </a:xfrm>
        </p:grpSpPr>
        <p:sp>
          <p:nvSpPr>
            <p:cNvPr id="932" name="Google Shape;932;p12"/>
            <p:cNvSpPr/>
            <p:nvPr/>
          </p:nvSpPr>
          <p:spPr>
            <a:xfrm>
              <a:off x="776" y="1643"/>
              <a:ext cx="2540" cy="23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2"/>
            <p:cNvSpPr/>
            <p:nvPr/>
          </p:nvSpPr>
          <p:spPr>
            <a:xfrm>
              <a:off x="776" y="1643"/>
              <a:ext cx="2551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2"/>
            <p:cNvSpPr/>
            <p:nvPr/>
          </p:nvSpPr>
          <p:spPr>
            <a:xfrm>
              <a:off x="3316" y="1643"/>
              <a:ext cx="11" cy="249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2"/>
            <p:cNvSpPr/>
            <p:nvPr/>
          </p:nvSpPr>
          <p:spPr>
            <a:xfrm>
              <a:off x="776" y="1880"/>
              <a:ext cx="2540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2"/>
            <p:cNvSpPr/>
            <p:nvPr/>
          </p:nvSpPr>
          <p:spPr>
            <a:xfrm>
              <a:off x="776" y="1643"/>
              <a:ext cx="12" cy="237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2"/>
            <p:cNvSpPr/>
            <p:nvPr/>
          </p:nvSpPr>
          <p:spPr>
            <a:xfrm>
              <a:off x="776" y="1508"/>
              <a:ext cx="2540" cy="135"/>
            </a:xfrm>
            <a:custGeom>
              <a:rect b="b" l="l" r="r" t="t"/>
              <a:pathLst>
                <a:path extrusionOk="0" h="135" w="2540">
                  <a:moveTo>
                    <a:pt x="0" y="135"/>
                  </a:moveTo>
                  <a:lnTo>
                    <a:pt x="0" y="34"/>
                  </a:lnTo>
                  <a:lnTo>
                    <a:pt x="373" y="34"/>
                  </a:lnTo>
                  <a:lnTo>
                    <a:pt x="373" y="0"/>
                  </a:lnTo>
                  <a:lnTo>
                    <a:pt x="1152" y="0"/>
                  </a:lnTo>
                  <a:lnTo>
                    <a:pt x="1152" y="34"/>
                  </a:lnTo>
                  <a:lnTo>
                    <a:pt x="1355" y="34"/>
                  </a:lnTo>
                  <a:lnTo>
                    <a:pt x="1355" y="0"/>
                  </a:lnTo>
                  <a:lnTo>
                    <a:pt x="2134" y="0"/>
                  </a:lnTo>
                  <a:lnTo>
                    <a:pt x="2134" y="34"/>
                  </a:lnTo>
                  <a:lnTo>
                    <a:pt x="2540" y="34"/>
                  </a:lnTo>
                  <a:lnTo>
                    <a:pt x="2540" y="135"/>
                  </a:lnTo>
                  <a:lnTo>
                    <a:pt x="0" y="135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2"/>
            <p:cNvSpPr/>
            <p:nvPr/>
          </p:nvSpPr>
          <p:spPr>
            <a:xfrm>
              <a:off x="776" y="1542"/>
              <a:ext cx="12" cy="10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2"/>
            <p:cNvSpPr/>
            <p:nvPr/>
          </p:nvSpPr>
          <p:spPr>
            <a:xfrm>
              <a:off x="776" y="1542"/>
              <a:ext cx="384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2"/>
            <p:cNvSpPr/>
            <p:nvPr/>
          </p:nvSpPr>
          <p:spPr>
            <a:xfrm>
              <a:off x="1149" y="1508"/>
              <a:ext cx="11" cy="34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2"/>
            <p:cNvSpPr/>
            <p:nvPr/>
          </p:nvSpPr>
          <p:spPr>
            <a:xfrm>
              <a:off x="1149" y="1508"/>
              <a:ext cx="790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2"/>
            <p:cNvSpPr/>
            <p:nvPr/>
          </p:nvSpPr>
          <p:spPr>
            <a:xfrm>
              <a:off x="1928" y="1508"/>
              <a:ext cx="11" cy="45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2"/>
            <p:cNvSpPr/>
            <p:nvPr/>
          </p:nvSpPr>
          <p:spPr>
            <a:xfrm>
              <a:off x="1928" y="1542"/>
              <a:ext cx="214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2"/>
            <p:cNvSpPr/>
            <p:nvPr/>
          </p:nvSpPr>
          <p:spPr>
            <a:xfrm>
              <a:off x="2131" y="1508"/>
              <a:ext cx="11" cy="34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2"/>
            <p:cNvSpPr/>
            <p:nvPr/>
          </p:nvSpPr>
          <p:spPr>
            <a:xfrm>
              <a:off x="2131" y="1508"/>
              <a:ext cx="790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2"/>
            <p:cNvSpPr/>
            <p:nvPr/>
          </p:nvSpPr>
          <p:spPr>
            <a:xfrm>
              <a:off x="2910" y="1508"/>
              <a:ext cx="11" cy="45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2"/>
            <p:cNvSpPr/>
            <p:nvPr/>
          </p:nvSpPr>
          <p:spPr>
            <a:xfrm>
              <a:off x="2910" y="1542"/>
              <a:ext cx="417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2"/>
            <p:cNvSpPr/>
            <p:nvPr/>
          </p:nvSpPr>
          <p:spPr>
            <a:xfrm>
              <a:off x="3316" y="1542"/>
              <a:ext cx="11" cy="113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2"/>
            <p:cNvSpPr/>
            <p:nvPr/>
          </p:nvSpPr>
          <p:spPr>
            <a:xfrm>
              <a:off x="776" y="1643"/>
              <a:ext cx="2540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2"/>
            <p:cNvSpPr/>
            <p:nvPr/>
          </p:nvSpPr>
          <p:spPr>
            <a:xfrm>
              <a:off x="1149" y="1372"/>
              <a:ext cx="779" cy="34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2"/>
            <p:cNvSpPr/>
            <p:nvPr/>
          </p:nvSpPr>
          <p:spPr>
            <a:xfrm>
              <a:off x="1149" y="1372"/>
              <a:ext cx="790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2"/>
            <p:cNvSpPr/>
            <p:nvPr/>
          </p:nvSpPr>
          <p:spPr>
            <a:xfrm>
              <a:off x="1928" y="1372"/>
              <a:ext cx="11" cy="45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2"/>
            <p:cNvSpPr/>
            <p:nvPr/>
          </p:nvSpPr>
          <p:spPr>
            <a:xfrm>
              <a:off x="1149" y="1406"/>
              <a:ext cx="779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2"/>
            <p:cNvSpPr/>
            <p:nvPr/>
          </p:nvSpPr>
          <p:spPr>
            <a:xfrm>
              <a:off x="1149" y="1372"/>
              <a:ext cx="11" cy="34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2"/>
            <p:cNvSpPr/>
            <p:nvPr/>
          </p:nvSpPr>
          <p:spPr>
            <a:xfrm>
              <a:off x="2131" y="1372"/>
              <a:ext cx="779" cy="34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2"/>
            <p:cNvSpPr/>
            <p:nvPr/>
          </p:nvSpPr>
          <p:spPr>
            <a:xfrm>
              <a:off x="2131" y="1372"/>
              <a:ext cx="790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2"/>
            <p:cNvSpPr/>
            <p:nvPr/>
          </p:nvSpPr>
          <p:spPr>
            <a:xfrm>
              <a:off x="2910" y="1372"/>
              <a:ext cx="11" cy="45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2"/>
            <p:cNvSpPr/>
            <p:nvPr/>
          </p:nvSpPr>
          <p:spPr>
            <a:xfrm>
              <a:off x="2131" y="1406"/>
              <a:ext cx="779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2"/>
            <p:cNvSpPr/>
            <p:nvPr/>
          </p:nvSpPr>
          <p:spPr>
            <a:xfrm>
              <a:off x="2131" y="1372"/>
              <a:ext cx="11" cy="34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2"/>
            <p:cNvSpPr/>
            <p:nvPr/>
          </p:nvSpPr>
          <p:spPr>
            <a:xfrm>
              <a:off x="2910" y="1361"/>
              <a:ext cx="406" cy="181"/>
            </a:xfrm>
            <a:custGeom>
              <a:rect b="b" l="l" r="r" t="t"/>
              <a:pathLst>
                <a:path extrusionOk="0" h="181" w="406">
                  <a:moveTo>
                    <a:pt x="0" y="181"/>
                  </a:moveTo>
                  <a:lnTo>
                    <a:pt x="0" y="23"/>
                  </a:lnTo>
                  <a:lnTo>
                    <a:pt x="34" y="0"/>
                  </a:lnTo>
                  <a:lnTo>
                    <a:pt x="406" y="0"/>
                  </a:lnTo>
                  <a:lnTo>
                    <a:pt x="406" y="181"/>
                  </a:lnTo>
                  <a:lnTo>
                    <a:pt x="0" y="181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2"/>
            <p:cNvSpPr/>
            <p:nvPr/>
          </p:nvSpPr>
          <p:spPr>
            <a:xfrm>
              <a:off x="2910" y="1361"/>
              <a:ext cx="45" cy="181"/>
            </a:xfrm>
            <a:custGeom>
              <a:rect b="b" l="l" r="r" t="t"/>
              <a:pathLst>
                <a:path extrusionOk="0" h="181" w="45">
                  <a:moveTo>
                    <a:pt x="0" y="181"/>
                  </a:move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45" y="11"/>
                  </a:lnTo>
                  <a:lnTo>
                    <a:pt x="11" y="34"/>
                  </a:lnTo>
                  <a:lnTo>
                    <a:pt x="0" y="23"/>
                  </a:lnTo>
                  <a:lnTo>
                    <a:pt x="11" y="23"/>
                  </a:lnTo>
                  <a:lnTo>
                    <a:pt x="11" y="181"/>
                  </a:lnTo>
                  <a:lnTo>
                    <a:pt x="0" y="181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2"/>
            <p:cNvSpPr/>
            <p:nvPr/>
          </p:nvSpPr>
          <p:spPr>
            <a:xfrm>
              <a:off x="2944" y="1361"/>
              <a:ext cx="383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2"/>
            <p:cNvSpPr/>
            <p:nvPr/>
          </p:nvSpPr>
          <p:spPr>
            <a:xfrm>
              <a:off x="3316" y="1361"/>
              <a:ext cx="11" cy="19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2"/>
            <p:cNvSpPr/>
            <p:nvPr/>
          </p:nvSpPr>
          <p:spPr>
            <a:xfrm>
              <a:off x="2910" y="1542"/>
              <a:ext cx="406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2"/>
            <p:cNvSpPr/>
            <p:nvPr/>
          </p:nvSpPr>
          <p:spPr>
            <a:xfrm>
              <a:off x="776" y="1361"/>
              <a:ext cx="373" cy="181"/>
            </a:xfrm>
            <a:custGeom>
              <a:rect b="b" l="l" r="r" t="t"/>
              <a:pathLst>
                <a:path extrusionOk="0" h="181" w="373">
                  <a:moveTo>
                    <a:pt x="373" y="181"/>
                  </a:moveTo>
                  <a:lnTo>
                    <a:pt x="373" y="23"/>
                  </a:lnTo>
                  <a:lnTo>
                    <a:pt x="339" y="0"/>
                  </a:lnTo>
                  <a:lnTo>
                    <a:pt x="0" y="0"/>
                  </a:lnTo>
                  <a:lnTo>
                    <a:pt x="0" y="181"/>
                  </a:lnTo>
                  <a:lnTo>
                    <a:pt x="373" y="181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2"/>
            <p:cNvSpPr/>
            <p:nvPr/>
          </p:nvSpPr>
          <p:spPr>
            <a:xfrm>
              <a:off x="1115" y="1361"/>
              <a:ext cx="45" cy="181"/>
            </a:xfrm>
            <a:custGeom>
              <a:rect b="b" l="l" r="r" t="t"/>
              <a:pathLst>
                <a:path extrusionOk="0" h="181" w="45">
                  <a:moveTo>
                    <a:pt x="34" y="181"/>
                  </a:moveTo>
                  <a:lnTo>
                    <a:pt x="34" y="23"/>
                  </a:lnTo>
                  <a:lnTo>
                    <a:pt x="45" y="23"/>
                  </a:lnTo>
                  <a:lnTo>
                    <a:pt x="34" y="34"/>
                  </a:lnTo>
                  <a:lnTo>
                    <a:pt x="0" y="11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45" y="23"/>
                  </a:lnTo>
                  <a:lnTo>
                    <a:pt x="45" y="23"/>
                  </a:lnTo>
                  <a:lnTo>
                    <a:pt x="45" y="23"/>
                  </a:lnTo>
                  <a:lnTo>
                    <a:pt x="45" y="181"/>
                  </a:lnTo>
                  <a:lnTo>
                    <a:pt x="34" y="181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2"/>
            <p:cNvSpPr/>
            <p:nvPr/>
          </p:nvSpPr>
          <p:spPr>
            <a:xfrm>
              <a:off x="776" y="1361"/>
              <a:ext cx="339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2"/>
            <p:cNvSpPr/>
            <p:nvPr/>
          </p:nvSpPr>
          <p:spPr>
            <a:xfrm>
              <a:off x="776" y="1361"/>
              <a:ext cx="12" cy="19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2"/>
            <p:cNvSpPr/>
            <p:nvPr/>
          </p:nvSpPr>
          <p:spPr>
            <a:xfrm>
              <a:off x="776" y="1542"/>
              <a:ext cx="384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2"/>
            <p:cNvSpPr/>
            <p:nvPr/>
          </p:nvSpPr>
          <p:spPr>
            <a:xfrm>
              <a:off x="1928" y="1338"/>
              <a:ext cx="203" cy="204"/>
            </a:xfrm>
            <a:custGeom>
              <a:rect b="b" l="l" r="r" t="t"/>
              <a:pathLst>
                <a:path extrusionOk="0" h="204" w="203">
                  <a:moveTo>
                    <a:pt x="0" y="204"/>
                  </a:moveTo>
                  <a:lnTo>
                    <a:pt x="0" y="34"/>
                  </a:lnTo>
                  <a:lnTo>
                    <a:pt x="34" y="0"/>
                  </a:lnTo>
                  <a:lnTo>
                    <a:pt x="169" y="0"/>
                  </a:lnTo>
                  <a:lnTo>
                    <a:pt x="203" y="46"/>
                  </a:lnTo>
                  <a:lnTo>
                    <a:pt x="203" y="204"/>
                  </a:lnTo>
                  <a:lnTo>
                    <a:pt x="0" y="204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2"/>
            <p:cNvSpPr/>
            <p:nvPr/>
          </p:nvSpPr>
          <p:spPr>
            <a:xfrm>
              <a:off x="1928" y="1338"/>
              <a:ext cx="214" cy="204"/>
            </a:xfrm>
            <a:custGeom>
              <a:rect b="b" l="l" r="r" t="t"/>
              <a:pathLst>
                <a:path extrusionOk="0" h="204" w="214">
                  <a:moveTo>
                    <a:pt x="0" y="204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169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214" y="46"/>
                  </a:lnTo>
                  <a:lnTo>
                    <a:pt x="214" y="46"/>
                  </a:lnTo>
                  <a:lnTo>
                    <a:pt x="214" y="46"/>
                  </a:lnTo>
                  <a:lnTo>
                    <a:pt x="203" y="57"/>
                  </a:lnTo>
                  <a:lnTo>
                    <a:pt x="169" y="12"/>
                  </a:lnTo>
                  <a:lnTo>
                    <a:pt x="180" y="0"/>
                  </a:lnTo>
                  <a:lnTo>
                    <a:pt x="169" y="12"/>
                  </a:lnTo>
                  <a:lnTo>
                    <a:pt x="34" y="12"/>
                  </a:lnTo>
                  <a:lnTo>
                    <a:pt x="34" y="0"/>
                  </a:lnTo>
                  <a:lnTo>
                    <a:pt x="45" y="12"/>
                  </a:lnTo>
                  <a:lnTo>
                    <a:pt x="11" y="46"/>
                  </a:lnTo>
                  <a:lnTo>
                    <a:pt x="0" y="34"/>
                  </a:lnTo>
                  <a:lnTo>
                    <a:pt x="11" y="34"/>
                  </a:lnTo>
                  <a:lnTo>
                    <a:pt x="11" y="204"/>
                  </a:lnTo>
                  <a:lnTo>
                    <a:pt x="0" y="204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2"/>
            <p:cNvSpPr/>
            <p:nvPr/>
          </p:nvSpPr>
          <p:spPr>
            <a:xfrm>
              <a:off x="2131" y="1384"/>
              <a:ext cx="11" cy="169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2"/>
            <p:cNvSpPr/>
            <p:nvPr/>
          </p:nvSpPr>
          <p:spPr>
            <a:xfrm>
              <a:off x="1928" y="1542"/>
              <a:ext cx="203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2"/>
            <p:cNvSpPr/>
            <p:nvPr/>
          </p:nvSpPr>
          <p:spPr>
            <a:xfrm>
              <a:off x="2131" y="1406"/>
              <a:ext cx="779" cy="102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2"/>
            <p:cNvSpPr/>
            <p:nvPr/>
          </p:nvSpPr>
          <p:spPr>
            <a:xfrm>
              <a:off x="2131" y="1406"/>
              <a:ext cx="790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2"/>
            <p:cNvSpPr/>
            <p:nvPr/>
          </p:nvSpPr>
          <p:spPr>
            <a:xfrm>
              <a:off x="2910" y="1406"/>
              <a:ext cx="11" cy="113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2"/>
            <p:cNvSpPr/>
            <p:nvPr/>
          </p:nvSpPr>
          <p:spPr>
            <a:xfrm>
              <a:off x="2131" y="1508"/>
              <a:ext cx="779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2"/>
            <p:cNvSpPr/>
            <p:nvPr/>
          </p:nvSpPr>
          <p:spPr>
            <a:xfrm>
              <a:off x="2131" y="1406"/>
              <a:ext cx="11" cy="10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2"/>
            <p:cNvSpPr/>
            <p:nvPr/>
          </p:nvSpPr>
          <p:spPr>
            <a:xfrm>
              <a:off x="1149" y="1406"/>
              <a:ext cx="779" cy="102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2"/>
            <p:cNvSpPr/>
            <p:nvPr/>
          </p:nvSpPr>
          <p:spPr>
            <a:xfrm>
              <a:off x="1149" y="1406"/>
              <a:ext cx="790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2"/>
            <p:cNvSpPr/>
            <p:nvPr/>
          </p:nvSpPr>
          <p:spPr>
            <a:xfrm>
              <a:off x="1928" y="1406"/>
              <a:ext cx="11" cy="113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2"/>
            <p:cNvSpPr/>
            <p:nvPr/>
          </p:nvSpPr>
          <p:spPr>
            <a:xfrm>
              <a:off x="1149" y="1508"/>
              <a:ext cx="779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2"/>
            <p:cNvSpPr/>
            <p:nvPr/>
          </p:nvSpPr>
          <p:spPr>
            <a:xfrm>
              <a:off x="1149" y="1406"/>
              <a:ext cx="11" cy="10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2"/>
            <p:cNvSpPr/>
            <p:nvPr/>
          </p:nvSpPr>
          <p:spPr>
            <a:xfrm>
              <a:off x="2402" y="1304"/>
              <a:ext cx="214" cy="68"/>
            </a:xfrm>
            <a:prstGeom prst="rect">
              <a:avLst/>
            </a:prstGeom>
            <a:blipFill rotWithShape="1">
              <a:blip r:embed="rId8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2"/>
            <p:cNvSpPr/>
            <p:nvPr/>
          </p:nvSpPr>
          <p:spPr>
            <a:xfrm>
              <a:off x="2402" y="1304"/>
              <a:ext cx="225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2"/>
            <p:cNvSpPr/>
            <p:nvPr/>
          </p:nvSpPr>
          <p:spPr>
            <a:xfrm>
              <a:off x="2616" y="1304"/>
              <a:ext cx="11" cy="80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2"/>
            <p:cNvSpPr/>
            <p:nvPr/>
          </p:nvSpPr>
          <p:spPr>
            <a:xfrm>
              <a:off x="2402" y="1372"/>
              <a:ext cx="214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2"/>
            <p:cNvSpPr/>
            <p:nvPr/>
          </p:nvSpPr>
          <p:spPr>
            <a:xfrm>
              <a:off x="2402" y="1304"/>
              <a:ext cx="11" cy="68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2"/>
            <p:cNvSpPr/>
            <p:nvPr/>
          </p:nvSpPr>
          <p:spPr>
            <a:xfrm>
              <a:off x="1431" y="1304"/>
              <a:ext cx="226" cy="68"/>
            </a:xfrm>
            <a:prstGeom prst="rect">
              <a:avLst/>
            </a:prstGeom>
            <a:blipFill rotWithShape="1">
              <a:blip r:embed="rId8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2"/>
            <p:cNvSpPr/>
            <p:nvPr/>
          </p:nvSpPr>
          <p:spPr>
            <a:xfrm>
              <a:off x="1431" y="1304"/>
              <a:ext cx="237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2"/>
            <p:cNvSpPr/>
            <p:nvPr/>
          </p:nvSpPr>
          <p:spPr>
            <a:xfrm>
              <a:off x="1657" y="1304"/>
              <a:ext cx="11" cy="80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2"/>
            <p:cNvSpPr/>
            <p:nvPr/>
          </p:nvSpPr>
          <p:spPr>
            <a:xfrm>
              <a:off x="1431" y="1372"/>
              <a:ext cx="226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2"/>
            <p:cNvSpPr/>
            <p:nvPr/>
          </p:nvSpPr>
          <p:spPr>
            <a:xfrm>
              <a:off x="1431" y="1304"/>
              <a:ext cx="11" cy="68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4" name="Google Shape;994;p12"/>
            <p:cNvGrpSpPr/>
            <p:nvPr/>
          </p:nvGrpSpPr>
          <p:grpSpPr>
            <a:xfrm>
              <a:off x="2605" y="1079"/>
              <a:ext cx="2819" cy="642"/>
              <a:chOff x="2605" y="1079"/>
              <a:chExt cx="2819" cy="642"/>
            </a:xfrm>
          </p:grpSpPr>
          <p:sp>
            <p:nvSpPr>
              <p:cNvPr id="995" name="Google Shape;995;p12"/>
              <p:cNvSpPr/>
              <p:nvPr/>
            </p:nvSpPr>
            <p:spPr>
              <a:xfrm>
                <a:off x="3779" y="1485"/>
                <a:ext cx="434" cy="1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(g) After</a:t>
                </a:r>
                <a:endParaRPr b="1" i="0" sz="1400">
                  <a:solidFill>
                    <a:srgbClr val="0000B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12"/>
              <p:cNvSpPr/>
              <p:nvPr/>
            </p:nvSpPr>
            <p:spPr>
              <a:xfrm>
                <a:off x="4106" y="1485"/>
                <a:ext cx="31" cy="1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b="1" i="0" sz="1400">
                  <a:solidFill>
                    <a:srgbClr val="0000B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12"/>
              <p:cNvSpPr/>
              <p:nvPr/>
            </p:nvSpPr>
            <p:spPr>
              <a:xfrm>
                <a:off x="4248" y="1485"/>
                <a:ext cx="1176" cy="1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polysilicon deposition</a:t>
                </a:r>
                <a:endParaRPr b="1" i="0" sz="1400">
                  <a:solidFill>
                    <a:srgbClr val="0000B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12"/>
              <p:cNvSpPr/>
              <p:nvPr/>
            </p:nvSpPr>
            <p:spPr>
              <a:xfrm>
                <a:off x="3779" y="1587"/>
                <a:ext cx="458" cy="1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 etch</a:t>
                </a:r>
                <a:endParaRPr b="1" i="0" sz="1400">
                  <a:solidFill>
                    <a:srgbClr val="0000B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12"/>
              <p:cNvSpPr/>
              <p:nvPr/>
            </p:nvSpPr>
            <p:spPr>
              <a:xfrm>
                <a:off x="2910" y="1079"/>
                <a:ext cx="656" cy="1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poly(silicon)</a:t>
                </a:r>
                <a:endParaRPr b="1" i="0" sz="1400">
                  <a:solidFill>
                    <a:srgbClr val="0000B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12"/>
              <p:cNvSpPr/>
              <p:nvPr/>
            </p:nvSpPr>
            <p:spPr>
              <a:xfrm>
                <a:off x="2605" y="1282"/>
                <a:ext cx="79" cy="56"/>
              </a:xfrm>
              <a:custGeom>
                <a:rect b="b" l="l" r="r" t="t"/>
                <a:pathLst>
                  <a:path extrusionOk="0" h="56" w="79">
                    <a:moveTo>
                      <a:pt x="56" y="34"/>
                    </a:moveTo>
                    <a:lnTo>
                      <a:pt x="68" y="45"/>
                    </a:lnTo>
                    <a:lnTo>
                      <a:pt x="79" y="45"/>
                    </a:lnTo>
                    <a:lnTo>
                      <a:pt x="56" y="56"/>
                    </a:lnTo>
                    <a:lnTo>
                      <a:pt x="11" y="56"/>
                    </a:lnTo>
                    <a:lnTo>
                      <a:pt x="0" y="56"/>
                    </a:lnTo>
                    <a:lnTo>
                      <a:pt x="11" y="34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45" y="11"/>
                    </a:lnTo>
                    <a:lnTo>
                      <a:pt x="45" y="11"/>
                    </a:lnTo>
                    <a:lnTo>
                      <a:pt x="22" y="45"/>
                    </a:lnTo>
                    <a:lnTo>
                      <a:pt x="11" y="34"/>
                    </a:lnTo>
                    <a:lnTo>
                      <a:pt x="11" y="34"/>
                    </a:lnTo>
                    <a:lnTo>
                      <a:pt x="56" y="34"/>
                    </a:lnTo>
                    <a:lnTo>
                      <a:pt x="56" y="56"/>
                    </a:lnTo>
                    <a:lnTo>
                      <a:pt x="56" y="56"/>
                    </a:lnTo>
                    <a:lnTo>
                      <a:pt x="45" y="45"/>
                    </a:lnTo>
                    <a:lnTo>
                      <a:pt x="56" y="34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tile algn="tl" flip="none" tx="0" sx="100000" ty="0" sy="100000"/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12"/>
              <p:cNvSpPr/>
              <p:nvPr/>
            </p:nvSpPr>
            <p:spPr>
              <a:xfrm>
                <a:off x="2639" y="1293"/>
                <a:ext cx="22" cy="34"/>
              </a:xfrm>
              <a:custGeom>
                <a:rect b="b" l="l" r="r" t="t"/>
                <a:pathLst>
                  <a:path extrusionOk="0" h="34" w="22">
                    <a:moveTo>
                      <a:pt x="11" y="0"/>
                    </a:moveTo>
                    <a:lnTo>
                      <a:pt x="22" y="23"/>
                    </a:lnTo>
                    <a:lnTo>
                      <a:pt x="11" y="34"/>
                    </a:lnTo>
                    <a:lnTo>
                      <a:pt x="11" y="34"/>
                    </a:lnTo>
                    <a:lnTo>
                      <a:pt x="11" y="34"/>
                    </a:lnTo>
                    <a:lnTo>
                      <a:pt x="0" y="11"/>
                    </a:lnTo>
                    <a:lnTo>
                      <a:pt x="11" y="0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tile algn="tl" flip="none" tx="0" sx="100000" ty="0" sy="100000"/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12"/>
              <p:cNvSpPr/>
              <p:nvPr/>
            </p:nvSpPr>
            <p:spPr>
              <a:xfrm>
                <a:off x="2627" y="1293"/>
                <a:ext cx="46" cy="34"/>
              </a:xfrm>
              <a:custGeom>
                <a:rect b="b" l="l" r="r" t="t"/>
                <a:pathLst>
                  <a:path extrusionOk="0" h="34" w="46">
                    <a:moveTo>
                      <a:pt x="34" y="23"/>
                    </a:moveTo>
                    <a:lnTo>
                      <a:pt x="46" y="34"/>
                    </a:lnTo>
                    <a:lnTo>
                      <a:pt x="0" y="34"/>
                    </a:lnTo>
                    <a:lnTo>
                      <a:pt x="23" y="0"/>
                    </a:lnTo>
                    <a:lnTo>
                      <a:pt x="34" y="23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tile algn="tl" flip="none" tx="0" sx="100000" ty="0" sy="100000"/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12"/>
              <p:cNvSpPr/>
              <p:nvPr/>
            </p:nvSpPr>
            <p:spPr>
              <a:xfrm>
                <a:off x="2887" y="1169"/>
                <a:ext cx="11" cy="11"/>
              </a:xfrm>
              <a:custGeom>
                <a:rect b="b" l="l" r="r" t="t"/>
                <a:pathLst>
                  <a:path extrusionOk="0" h="11" w="11">
                    <a:moveTo>
                      <a:pt x="11" y="11"/>
                    </a:moveTo>
                    <a:lnTo>
                      <a:pt x="11" y="1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11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tile algn="tl" flip="none" tx="0" sx="100000" ty="0" sy="100000"/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12"/>
              <p:cNvSpPr/>
              <p:nvPr/>
            </p:nvSpPr>
            <p:spPr>
              <a:xfrm>
                <a:off x="2661" y="1304"/>
                <a:ext cx="12" cy="12"/>
              </a:xfrm>
              <a:custGeom>
                <a:rect b="b" l="l" r="r" t="t"/>
                <a:pathLst>
                  <a:path extrusionOk="0" h="12" w="12">
                    <a:moveTo>
                      <a:pt x="12" y="12"/>
                    </a:moveTo>
                    <a:lnTo>
                      <a:pt x="12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2" y="12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tile algn="tl" flip="none" tx="0" sx="100000" ty="0" sy="100000"/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12"/>
              <p:cNvSpPr/>
              <p:nvPr/>
            </p:nvSpPr>
            <p:spPr>
              <a:xfrm>
                <a:off x="2661" y="1169"/>
                <a:ext cx="237" cy="147"/>
              </a:xfrm>
              <a:custGeom>
                <a:rect b="b" l="l" r="r" t="t"/>
                <a:pathLst>
                  <a:path extrusionOk="0" h="147" w="237">
                    <a:moveTo>
                      <a:pt x="237" y="11"/>
                    </a:moveTo>
                    <a:lnTo>
                      <a:pt x="226" y="0"/>
                    </a:lnTo>
                    <a:lnTo>
                      <a:pt x="0" y="135"/>
                    </a:lnTo>
                    <a:lnTo>
                      <a:pt x="12" y="147"/>
                    </a:lnTo>
                    <a:lnTo>
                      <a:pt x="237" y="11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tile algn="tl" flip="none" tx="0" sx="100000" ty="0" sy="100000"/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06" name="Google Shape;1006;p12"/>
          <p:cNvSpPr/>
          <p:nvPr/>
        </p:nvSpPr>
        <p:spPr>
          <a:xfrm>
            <a:off x="1895475" y="3667125"/>
            <a:ext cx="17463" cy="1588"/>
          </a:xfrm>
          <a:prstGeom prst="rect">
            <a:avLst/>
          </a:prstGeom>
          <a:blipFill rotWithShape="1">
            <a:blip r:embed="rId9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7" name="Google Shape;1007;p12"/>
          <p:cNvGrpSpPr/>
          <p:nvPr/>
        </p:nvGrpSpPr>
        <p:grpSpPr>
          <a:xfrm>
            <a:off x="1196975" y="3057525"/>
            <a:ext cx="7456488" cy="1255713"/>
            <a:chOff x="754" y="2174"/>
            <a:chExt cx="4697" cy="791"/>
          </a:xfrm>
        </p:grpSpPr>
        <p:sp>
          <p:nvSpPr>
            <p:cNvPr id="1008" name="Google Shape;1008;p12"/>
            <p:cNvSpPr/>
            <p:nvPr/>
          </p:nvSpPr>
          <p:spPr>
            <a:xfrm>
              <a:off x="754" y="2716"/>
              <a:ext cx="2539" cy="23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2"/>
            <p:cNvSpPr/>
            <p:nvPr/>
          </p:nvSpPr>
          <p:spPr>
            <a:xfrm>
              <a:off x="754" y="2716"/>
              <a:ext cx="2551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2"/>
            <p:cNvSpPr/>
            <p:nvPr/>
          </p:nvSpPr>
          <p:spPr>
            <a:xfrm>
              <a:off x="3293" y="2716"/>
              <a:ext cx="12" cy="249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2"/>
            <p:cNvSpPr/>
            <p:nvPr/>
          </p:nvSpPr>
          <p:spPr>
            <a:xfrm>
              <a:off x="754" y="2953"/>
              <a:ext cx="2539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2"/>
            <p:cNvSpPr/>
            <p:nvPr/>
          </p:nvSpPr>
          <p:spPr>
            <a:xfrm>
              <a:off x="754" y="2716"/>
              <a:ext cx="11" cy="237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2"/>
            <p:cNvSpPr/>
            <p:nvPr/>
          </p:nvSpPr>
          <p:spPr>
            <a:xfrm>
              <a:off x="754" y="2581"/>
              <a:ext cx="2539" cy="135"/>
            </a:xfrm>
            <a:custGeom>
              <a:rect b="b" l="l" r="r" t="t"/>
              <a:pathLst>
                <a:path extrusionOk="0" h="135" w="2539">
                  <a:moveTo>
                    <a:pt x="0" y="135"/>
                  </a:moveTo>
                  <a:lnTo>
                    <a:pt x="0" y="33"/>
                  </a:lnTo>
                  <a:lnTo>
                    <a:pt x="372" y="33"/>
                  </a:lnTo>
                  <a:lnTo>
                    <a:pt x="372" y="0"/>
                  </a:lnTo>
                  <a:lnTo>
                    <a:pt x="1151" y="0"/>
                  </a:lnTo>
                  <a:lnTo>
                    <a:pt x="1151" y="33"/>
                  </a:lnTo>
                  <a:lnTo>
                    <a:pt x="1354" y="33"/>
                  </a:lnTo>
                  <a:lnTo>
                    <a:pt x="1354" y="0"/>
                  </a:lnTo>
                  <a:lnTo>
                    <a:pt x="2133" y="0"/>
                  </a:lnTo>
                  <a:lnTo>
                    <a:pt x="2133" y="33"/>
                  </a:lnTo>
                  <a:lnTo>
                    <a:pt x="2539" y="33"/>
                  </a:lnTo>
                  <a:lnTo>
                    <a:pt x="2539" y="135"/>
                  </a:lnTo>
                  <a:lnTo>
                    <a:pt x="0" y="135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2"/>
            <p:cNvSpPr/>
            <p:nvPr/>
          </p:nvSpPr>
          <p:spPr>
            <a:xfrm>
              <a:off x="754" y="2614"/>
              <a:ext cx="11" cy="10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2"/>
            <p:cNvSpPr/>
            <p:nvPr/>
          </p:nvSpPr>
          <p:spPr>
            <a:xfrm>
              <a:off x="754" y="2614"/>
              <a:ext cx="384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2"/>
            <p:cNvSpPr/>
            <p:nvPr/>
          </p:nvSpPr>
          <p:spPr>
            <a:xfrm>
              <a:off x="1126" y="2581"/>
              <a:ext cx="12" cy="33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2"/>
            <p:cNvSpPr/>
            <p:nvPr/>
          </p:nvSpPr>
          <p:spPr>
            <a:xfrm>
              <a:off x="1126" y="2581"/>
              <a:ext cx="790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2"/>
            <p:cNvSpPr/>
            <p:nvPr/>
          </p:nvSpPr>
          <p:spPr>
            <a:xfrm>
              <a:off x="1905" y="2581"/>
              <a:ext cx="11" cy="45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2"/>
            <p:cNvSpPr/>
            <p:nvPr/>
          </p:nvSpPr>
          <p:spPr>
            <a:xfrm>
              <a:off x="1905" y="2614"/>
              <a:ext cx="215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2"/>
            <p:cNvSpPr/>
            <p:nvPr/>
          </p:nvSpPr>
          <p:spPr>
            <a:xfrm>
              <a:off x="2108" y="2581"/>
              <a:ext cx="12" cy="33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2"/>
            <p:cNvSpPr/>
            <p:nvPr/>
          </p:nvSpPr>
          <p:spPr>
            <a:xfrm>
              <a:off x="2108" y="2581"/>
              <a:ext cx="790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2"/>
            <p:cNvSpPr/>
            <p:nvPr/>
          </p:nvSpPr>
          <p:spPr>
            <a:xfrm>
              <a:off x="2887" y="2581"/>
              <a:ext cx="11" cy="45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2"/>
            <p:cNvSpPr/>
            <p:nvPr/>
          </p:nvSpPr>
          <p:spPr>
            <a:xfrm>
              <a:off x="2887" y="2614"/>
              <a:ext cx="418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2"/>
            <p:cNvSpPr/>
            <p:nvPr/>
          </p:nvSpPr>
          <p:spPr>
            <a:xfrm>
              <a:off x="3293" y="2614"/>
              <a:ext cx="12" cy="113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2"/>
            <p:cNvSpPr/>
            <p:nvPr/>
          </p:nvSpPr>
          <p:spPr>
            <a:xfrm>
              <a:off x="754" y="2716"/>
              <a:ext cx="2539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2"/>
            <p:cNvSpPr/>
            <p:nvPr/>
          </p:nvSpPr>
          <p:spPr>
            <a:xfrm>
              <a:off x="1126" y="2445"/>
              <a:ext cx="779" cy="34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2"/>
            <p:cNvSpPr/>
            <p:nvPr/>
          </p:nvSpPr>
          <p:spPr>
            <a:xfrm>
              <a:off x="1126" y="2445"/>
              <a:ext cx="790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2"/>
            <p:cNvSpPr/>
            <p:nvPr/>
          </p:nvSpPr>
          <p:spPr>
            <a:xfrm>
              <a:off x="1905" y="2445"/>
              <a:ext cx="11" cy="45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2"/>
            <p:cNvSpPr/>
            <p:nvPr/>
          </p:nvSpPr>
          <p:spPr>
            <a:xfrm>
              <a:off x="1126" y="2479"/>
              <a:ext cx="779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2"/>
            <p:cNvSpPr/>
            <p:nvPr/>
          </p:nvSpPr>
          <p:spPr>
            <a:xfrm>
              <a:off x="1126" y="2445"/>
              <a:ext cx="12" cy="34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2"/>
            <p:cNvSpPr/>
            <p:nvPr/>
          </p:nvSpPr>
          <p:spPr>
            <a:xfrm>
              <a:off x="2108" y="2445"/>
              <a:ext cx="779" cy="34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2"/>
            <p:cNvSpPr/>
            <p:nvPr/>
          </p:nvSpPr>
          <p:spPr>
            <a:xfrm>
              <a:off x="2108" y="2445"/>
              <a:ext cx="790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2"/>
            <p:cNvSpPr/>
            <p:nvPr/>
          </p:nvSpPr>
          <p:spPr>
            <a:xfrm>
              <a:off x="2887" y="2445"/>
              <a:ext cx="11" cy="45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2"/>
            <p:cNvSpPr/>
            <p:nvPr/>
          </p:nvSpPr>
          <p:spPr>
            <a:xfrm>
              <a:off x="2108" y="2479"/>
              <a:ext cx="779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2"/>
            <p:cNvSpPr/>
            <p:nvPr/>
          </p:nvSpPr>
          <p:spPr>
            <a:xfrm>
              <a:off x="2108" y="2445"/>
              <a:ext cx="12" cy="34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2"/>
            <p:cNvSpPr/>
            <p:nvPr/>
          </p:nvSpPr>
          <p:spPr>
            <a:xfrm>
              <a:off x="2887" y="2423"/>
              <a:ext cx="406" cy="191"/>
            </a:xfrm>
            <a:custGeom>
              <a:rect b="b" l="l" r="r" t="t"/>
              <a:pathLst>
                <a:path extrusionOk="0" h="191" w="406">
                  <a:moveTo>
                    <a:pt x="0" y="191"/>
                  </a:moveTo>
                  <a:lnTo>
                    <a:pt x="0" y="22"/>
                  </a:lnTo>
                  <a:lnTo>
                    <a:pt x="34" y="0"/>
                  </a:lnTo>
                  <a:lnTo>
                    <a:pt x="406" y="0"/>
                  </a:lnTo>
                  <a:lnTo>
                    <a:pt x="406" y="191"/>
                  </a:lnTo>
                  <a:lnTo>
                    <a:pt x="0" y="191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2"/>
            <p:cNvSpPr/>
            <p:nvPr/>
          </p:nvSpPr>
          <p:spPr>
            <a:xfrm>
              <a:off x="2887" y="2423"/>
              <a:ext cx="45" cy="191"/>
            </a:xfrm>
            <a:custGeom>
              <a:rect b="b" l="l" r="r" t="t"/>
              <a:pathLst>
                <a:path extrusionOk="0" h="191" w="45">
                  <a:moveTo>
                    <a:pt x="0" y="191"/>
                  </a:move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45" y="11"/>
                  </a:lnTo>
                  <a:lnTo>
                    <a:pt x="11" y="33"/>
                  </a:lnTo>
                  <a:lnTo>
                    <a:pt x="0" y="22"/>
                  </a:lnTo>
                  <a:lnTo>
                    <a:pt x="11" y="22"/>
                  </a:lnTo>
                  <a:lnTo>
                    <a:pt x="11" y="191"/>
                  </a:lnTo>
                  <a:lnTo>
                    <a:pt x="0" y="191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2"/>
            <p:cNvSpPr/>
            <p:nvPr/>
          </p:nvSpPr>
          <p:spPr>
            <a:xfrm>
              <a:off x="2921" y="2423"/>
              <a:ext cx="384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2"/>
            <p:cNvSpPr/>
            <p:nvPr/>
          </p:nvSpPr>
          <p:spPr>
            <a:xfrm>
              <a:off x="3293" y="2423"/>
              <a:ext cx="12" cy="203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2"/>
            <p:cNvSpPr/>
            <p:nvPr/>
          </p:nvSpPr>
          <p:spPr>
            <a:xfrm>
              <a:off x="2887" y="2614"/>
              <a:ext cx="406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2"/>
            <p:cNvSpPr/>
            <p:nvPr/>
          </p:nvSpPr>
          <p:spPr>
            <a:xfrm>
              <a:off x="754" y="2423"/>
              <a:ext cx="372" cy="191"/>
            </a:xfrm>
            <a:custGeom>
              <a:rect b="b" l="l" r="r" t="t"/>
              <a:pathLst>
                <a:path extrusionOk="0" h="191" w="372">
                  <a:moveTo>
                    <a:pt x="372" y="191"/>
                  </a:moveTo>
                  <a:lnTo>
                    <a:pt x="372" y="22"/>
                  </a:lnTo>
                  <a:lnTo>
                    <a:pt x="338" y="0"/>
                  </a:lnTo>
                  <a:lnTo>
                    <a:pt x="0" y="0"/>
                  </a:lnTo>
                  <a:lnTo>
                    <a:pt x="0" y="191"/>
                  </a:lnTo>
                  <a:lnTo>
                    <a:pt x="372" y="191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2"/>
            <p:cNvSpPr/>
            <p:nvPr/>
          </p:nvSpPr>
          <p:spPr>
            <a:xfrm>
              <a:off x="1092" y="2423"/>
              <a:ext cx="46" cy="191"/>
            </a:xfrm>
            <a:custGeom>
              <a:rect b="b" l="l" r="r" t="t"/>
              <a:pathLst>
                <a:path extrusionOk="0" h="191" w="46">
                  <a:moveTo>
                    <a:pt x="34" y="191"/>
                  </a:moveTo>
                  <a:lnTo>
                    <a:pt x="34" y="22"/>
                  </a:lnTo>
                  <a:lnTo>
                    <a:pt x="46" y="22"/>
                  </a:lnTo>
                  <a:lnTo>
                    <a:pt x="34" y="33"/>
                  </a:lnTo>
                  <a:lnTo>
                    <a:pt x="0" y="1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6" y="191"/>
                  </a:lnTo>
                  <a:lnTo>
                    <a:pt x="34" y="191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2"/>
            <p:cNvSpPr/>
            <p:nvPr/>
          </p:nvSpPr>
          <p:spPr>
            <a:xfrm>
              <a:off x="754" y="2423"/>
              <a:ext cx="338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2"/>
            <p:cNvSpPr/>
            <p:nvPr/>
          </p:nvSpPr>
          <p:spPr>
            <a:xfrm>
              <a:off x="754" y="2423"/>
              <a:ext cx="11" cy="203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2"/>
            <p:cNvSpPr/>
            <p:nvPr/>
          </p:nvSpPr>
          <p:spPr>
            <a:xfrm>
              <a:off x="754" y="2614"/>
              <a:ext cx="384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2"/>
            <p:cNvSpPr/>
            <p:nvPr/>
          </p:nvSpPr>
          <p:spPr>
            <a:xfrm>
              <a:off x="1905" y="2411"/>
              <a:ext cx="203" cy="203"/>
            </a:xfrm>
            <a:custGeom>
              <a:rect b="b" l="l" r="r" t="t"/>
              <a:pathLst>
                <a:path extrusionOk="0" h="203" w="203">
                  <a:moveTo>
                    <a:pt x="0" y="203"/>
                  </a:moveTo>
                  <a:lnTo>
                    <a:pt x="0" y="34"/>
                  </a:lnTo>
                  <a:lnTo>
                    <a:pt x="34" y="0"/>
                  </a:lnTo>
                  <a:lnTo>
                    <a:pt x="169" y="0"/>
                  </a:lnTo>
                  <a:lnTo>
                    <a:pt x="203" y="45"/>
                  </a:lnTo>
                  <a:lnTo>
                    <a:pt x="203" y="203"/>
                  </a:lnTo>
                  <a:lnTo>
                    <a:pt x="0" y="203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2"/>
            <p:cNvSpPr/>
            <p:nvPr/>
          </p:nvSpPr>
          <p:spPr>
            <a:xfrm>
              <a:off x="1905" y="2411"/>
              <a:ext cx="215" cy="203"/>
            </a:xfrm>
            <a:custGeom>
              <a:rect b="b" l="l" r="r" t="t"/>
              <a:pathLst>
                <a:path extrusionOk="0" h="203" w="215">
                  <a:moveTo>
                    <a:pt x="0" y="203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169" y="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03" y="57"/>
                  </a:lnTo>
                  <a:lnTo>
                    <a:pt x="169" y="12"/>
                  </a:lnTo>
                  <a:lnTo>
                    <a:pt x="181" y="0"/>
                  </a:lnTo>
                  <a:lnTo>
                    <a:pt x="169" y="12"/>
                  </a:lnTo>
                  <a:lnTo>
                    <a:pt x="34" y="12"/>
                  </a:lnTo>
                  <a:lnTo>
                    <a:pt x="34" y="0"/>
                  </a:lnTo>
                  <a:lnTo>
                    <a:pt x="45" y="12"/>
                  </a:lnTo>
                  <a:lnTo>
                    <a:pt x="11" y="45"/>
                  </a:lnTo>
                  <a:lnTo>
                    <a:pt x="0" y="34"/>
                  </a:lnTo>
                  <a:lnTo>
                    <a:pt x="11" y="34"/>
                  </a:lnTo>
                  <a:lnTo>
                    <a:pt x="11" y="203"/>
                  </a:lnTo>
                  <a:lnTo>
                    <a:pt x="0" y="203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2"/>
            <p:cNvSpPr/>
            <p:nvPr/>
          </p:nvSpPr>
          <p:spPr>
            <a:xfrm>
              <a:off x="2108" y="2456"/>
              <a:ext cx="12" cy="170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2"/>
            <p:cNvSpPr/>
            <p:nvPr/>
          </p:nvSpPr>
          <p:spPr>
            <a:xfrm>
              <a:off x="1905" y="2614"/>
              <a:ext cx="203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2"/>
            <p:cNvSpPr/>
            <p:nvPr/>
          </p:nvSpPr>
          <p:spPr>
            <a:xfrm>
              <a:off x="2108" y="2479"/>
              <a:ext cx="779" cy="102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2"/>
            <p:cNvSpPr/>
            <p:nvPr/>
          </p:nvSpPr>
          <p:spPr>
            <a:xfrm>
              <a:off x="2108" y="2479"/>
              <a:ext cx="790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2"/>
            <p:cNvSpPr/>
            <p:nvPr/>
          </p:nvSpPr>
          <p:spPr>
            <a:xfrm>
              <a:off x="2887" y="2479"/>
              <a:ext cx="11" cy="113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2"/>
            <p:cNvSpPr/>
            <p:nvPr/>
          </p:nvSpPr>
          <p:spPr>
            <a:xfrm>
              <a:off x="2108" y="2581"/>
              <a:ext cx="779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2"/>
            <p:cNvSpPr/>
            <p:nvPr/>
          </p:nvSpPr>
          <p:spPr>
            <a:xfrm>
              <a:off x="2108" y="2479"/>
              <a:ext cx="12" cy="10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2"/>
            <p:cNvSpPr/>
            <p:nvPr/>
          </p:nvSpPr>
          <p:spPr>
            <a:xfrm>
              <a:off x="1126" y="2479"/>
              <a:ext cx="779" cy="102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2"/>
            <p:cNvSpPr/>
            <p:nvPr/>
          </p:nvSpPr>
          <p:spPr>
            <a:xfrm>
              <a:off x="1126" y="2479"/>
              <a:ext cx="790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2"/>
            <p:cNvSpPr/>
            <p:nvPr/>
          </p:nvSpPr>
          <p:spPr>
            <a:xfrm>
              <a:off x="1905" y="2479"/>
              <a:ext cx="11" cy="113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2"/>
            <p:cNvSpPr/>
            <p:nvPr/>
          </p:nvSpPr>
          <p:spPr>
            <a:xfrm>
              <a:off x="1126" y="2581"/>
              <a:ext cx="779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2"/>
            <p:cNvSpPr/>
            <p:nvPr/>
          </p:nvSpPr>
          <p:spPr>
            <a:xfrm>
              <a:off x="1126" y="2479"/>
              <a:ext cx="12" cy="10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2"/>
            <p:cNvSpPr/>
            <p:nvPr/>
          </p:nvSpPr>
          <p:spPr>
            <a:xfrm>
              <a:off x="2379" y="2377"/>
              <a:ext cx="226" cy="68"/>
            </a:xfrm>
            <a:prstGeom prst="rect">
              <a:avLst/>
            </a:prstGeom>
            <a:blipFill rotWithShape="1">
              <a:blip r:embed="rId8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2"/>
            <p:cNvSpPr/>
            <p:nvPr/>
          </p:nvSpPr>
          <p:spPr>
            <a:xfrm>
              <a:off x="2379" y="2377"/>
              <a:ext cx="237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2"/>
            <p:cNvSpPr/>
            <p:nvPr/>
          </p:nvSpPr>
          <p:spPr>
            <a:xfrm>
              <a:off x="2605" y="2377"/>
              <a:ext cx="11" cy="79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2"/>
            <p:cNvSpPr/>
            <p:nvPr/>
          </p:nvSpPr>
          <p:spPr>
            <a:xfrm>
              <a:off x="2379" y="2445"/>
              <a:ext cx="226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2"/>
            <p:cNvSpPr/>
            <p:nvPr/>
          </p:nvSpPr>
          <p:spPr>
            <a:xfrm>
              <a:off x="2379" y="2377"/>
              <a:ext cx="11" cy="68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2"/>
            <p:cNvSpPr/>
            <p:nvPr/>
          </p:nvSpPr>
          <p:spPr>
            <a:xfrm>
              <a:off x="1420" y="2377"/>
              <a:ext cx="214" cy="68"/>
            </a:xfrm>
            <a:prstGeom prst="rect">
              <a:avLst/>
            </a:prstGeom>
            <a:blipFill rotWithShape="1">
              <a:blip r:embed="rId8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2"/>
            <p:cNvSpPr/>
            <p:nvPr/>
          </p:nvSpPr>
          <p:spPr>
            <a:xfrm>
              <a:off x="1420" y="2377"/>
              <a:ext cx="226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2"/>
            <p:cNvSpPr/>
            <p:nvPr/>
          </p:nvSpPr>
          <p:spPr>
            <a:xfrm>
              <a:off x="1634" y="2377"/>
              <a:ext cx="12" cy="79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2"/>
            <p:cNvSpPr/>
            <p:nvPr/>
          </p:nvSpPr>
          <p:spPr>
            <a:xfrm>
              <a:off x="1420" y="2445"/>
              <a:ext cx="214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2"/>
            <p:cNvSpPr/>
            <p:nvPr/>
          </p:nvSpPr>
          <p:spPr>
            <a:xfrm>
              <a:off x="1420" y="2377"/>
              <a:ext cx="11" cy="68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2"/>
            <p:cNvSpPr/>
            <p:nvPr/>
          </p:nvSpPr>
          <p:spPr>
            <a:xfrm>
              <a:off x="2605" y="2479"/>
              <a:ext cx="282" cy="45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2"/>
            <p:cNvSpPr/>
            <p:nvPr/>
          </p:nvSpPr>
          <p:spPr>
            <a:xfrm>
              <a:off x="2605" y="2479"/>
              <a:ext cx="293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2"/>
            <p:cNvSpPr/>
            <p:nvPr/>
          </p:nvSpPr>
          <p:spPr>
            <a:xfrm>
              <a:off x="2887" y="2479"/>
              <a:ext cx="11" cy="56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12"/>
            <p:cNvSpPr/>
            <p:nvPr/>
          </p:nvSpPr>
          <p:spPr>
            <a:xfrm>
              <a:off x="2605" y="2524"/>
              <a:ext cx="282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12"/>
            <p:cNvSpPr/>
            <p:nvPr/>
          </p:nvSpPr>
          <p:spPr>
            <a:xfrm>
              <a:off x="2605" y="2479"/>
              <a:ext cx="11" cy="45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2"/>
            <p:cNvSpPr/>
            <p:nvPr/>
          </p:nvSpPr>
          <p:spPr>
            <a:xfrm>
              <a:off x="2108" y="2479"/>
              <a:ext cx="271" cy="45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2"/>
            <p:cNvSpPr/>
            <p:nvPr/>
          </p:nvSpPr>
          <p:spPr>
            <a:xfrm>
              <a:off x="2108" y="2479"/>
              <a:ext cx="282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2"/>
            <p:cNvSpPr/>
            <p:nvPr/>
          </p:nvSpPr>
          <p:spPr>
            <a:xfrm>
              <a:off x="2379" y="2479"/>
              <a:ext cx="11" cy="56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2"/>
            <p:cNvSpPr/>
            <p:nvPr/>
          </p:nvSpPr>
          <p:spPr>
            <a:xfrm>
              <a:off x="2108" y="2524"/>
              <a:ext cx="271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2"/>
            <p:cNvSpPr/>
            <p:nvPr/>
          </p:nvSpPr>
          <p:spPr>
            <a:xfrm>
              <a:off x="2108" y="2479"/>
              <a:ext cx="12" cy="45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2"/>
            <p:cNvSpPr/>
            <p:nvPr/>
          </p:nvSpPr>
          <p:spPr>
            <a:xfrm>
              <a:off x="1126" y="2479"/>
              <a:ext cx="294" cy="45"/>
            </a:xfrm>
            <a:prstGeom prst="rect">
              <a:avLst/>
            </a:prstGeom>
            <a:blipFill rotWithShape="1">
              <a:blip r:embed="rId10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2"/>
            <p:cNvSpPr/>
            <p:nvPr/>
          </p:nvSpPr>
          <p:spPr>
            <a:xfrm>
              <a:off x="1126" y="2479"/>
              <a:ext cx="305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2"/>
            <p:cNvSpPr/>
            <p:nvPr/>
          </p:nvSpPr>
          <p:spPr>
            <a:xfrm>
              <a:off x="1420" y="2479"/>
              <a:ext cx="11" cy="56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2"/>
            <p:cNvSpPr/>
            <p:nvPr/>
          </p:nvSpPr>
          <p:spPr>
            <a:xfrm>
              <a:off x="1126" y="2524"/>
              <a:ext cx="294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2"/>
            <p:cNvSpPr/>
            <p:nvPr/>
          </p:nvSpPr>
          <p:spPr>
            <a:xfrm>
              <a:off x="1126" y="2479"/>
              <a:ext cx="12" cy="45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2"/>
            <p:cNvSpPr/>
            <p:nvPr/>
          </p:nvSpPr>
          <p:spPr>
            <a:xfrm>
              <a:off x="1634" y="2479"/>
              <a:ext cx="271" cy="45"/>
            </a:xfrm>
            <a:prstGeom prst="rect">
              <a:avLst/>
            </a:prstGeom>
            <a:blipFill rotWithShape="1">
              <a:blip r:embed="rId10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2"/>
            <p:cNvSpPr/>
            <p:nvPr/>
          </p:nvSpPr>
          <p:spPr>
            <a:xfrm>
              <a:off x="1634" y="2479"/>
              <a:ext cx="282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2"/>
            <p:cNvSpPr/>
            <p:nvPr/>
          </p:nvSpPr>
          <p:spPr>
            <a:xfrm>
              <a:off x="1905" y="2479"/>
              <a:ext cx="11" cy="56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2"/>
            <p:cNvSpPr/>
            <p:nvPr/>
          </p:nvSpPr>
          <p:spPr>
            <a:xfrm>
              <a:off x="1634" y="2524"/>
              <a:ext cx="271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2"/>
            <p:cNvSpPr/>
            <p:nvPr/>
          </p:nvSpPr>
          <p:spPr>
            <a:xfrm>
              <a:off x="1634" y="2479"/>
              <a:ext cx="12" cy="45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2"/>
            <p:cNvSpPr/>
            <p:nvPr/>
          </p:nvSpPr>
          <p:spPr>
            <a:xfrm>
              <a:off x="3767" y="2569"/>
              <a:ext cx="465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(h) After 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2"/>
            <p:cNvSpPr/>
            <p:nvPr/>
          </p:nvSpPr>
          <p:spPr>
            <a:xfrm>
              <a:off x="4224" y="2569"/>
              <a:ext cx="68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2"/>
            <p:cNvSpPr/>
            <p:nvPr/>
          </p:nvSpPr>
          <p:spPr>
            <a:xfrm>
              <a:off x="4281" y="2569"/>
              <a:ext cx="65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2"/>
            <p:cNvSpPr/>
            <p:nvPr/>
          </p:nvSpPr>
          <p:spPr>
            <a:xfrm>
              <a:off x="4350" y="2569"/>
              <a:ext cx="930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source/drain and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2"/>
            <p:cNvSpPr/>
            <p:nvPr/>
          </p:nvSpPr>
          <p:spPr>
            <a:xfrm>
              <a:off x="3767" y="2671"/>
              <a:ext cx="68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2"/>
            <p:cNvSpPr/>
            <p:nvPr/>
          </p:nvSpPr>
          <p:spPr>
            <a:xfrm>
              <a:off x="3813" y="2671"/>
              <a:ext cx="65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2"/>
            <p:cNvSpPr/>
            <p:nvPr/>
          </p:nvSpPr>
          <p:spPr>
            <a:xfrm>
              <a:off x="3858" y="2671"/>
              <a:ext cx="1575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source/drain implants. These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2"/>
            <p:cNvSpPr/>
            <p:nvPr/>
          </p:nvSpPr>
          <p:spPr>
            <a:xfrm>
              <a:off x="2910" y="2219"/>
              <a:ext cx="68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2"/>
            <p:cNvSpPr/>
            <p:nvPr/>
          </p:nvSpPr>
          <p:spPr>
            <a:xfrm>
              <a:off x="2955" y="2208"/>
              <a:ext cx="65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2"/>
            <p:cNvSpPr/>
            <p:nvPr/>
          </p:nvSpPr>
          <p:spPr>
            <a:xfrm>
              <a:off x="2740" y="2434"/>
              <a:ext cx="57" cy="68"/>
            </a:xfrm>
            <a:custGeom>
              <a:rect b="b" l="l" r="r" t="t"/>
              <a:pathLst>
                <a:path extrusionOk="0" h="68" w="57">
                  <a:moveTo>
                    <a:pt x="45" y="34"/>
                  </a:moveTo>
                  <a:lnTo>
                    <a:pt x="57" y="45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23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2" y="11"/>
                  </a:lnTo>
                  <a:lnTo>
                    <a:pt x="0" y="0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68"/>
                  </a:lnTo>
                  <a:lnTo>
                    <a:pt x="12" y="68"/>
                  </a:lnTo>
                  <a:lnTo>
                    <a:pt x="12" y="56"/>
                  </a:lnTo>
                  <a:lnTo>
                    <a:pt x="45" y="34"/>
                  </a:lnTo>
                  <a:lnTo>
                    <a:pt x="57" y="45"/>
                  </a:lnTo>
                  <a:lnTo>
                    <a:pt x="45" y="56"/>
                  </a:lnTo>
                  <a:lnTo>
                    <a:pt x="34" y="45"/>
                  </a:lnTo>
                  <a:lnTo>
                    <a:pt x="45" y="34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2"/>
            <p:cNvSpPr/>
            <p:nvPr/>
          </p:nvSpPr>
          <p:spPr>
            <a:xfrm>
              <a:off x="2752" y="2445"/>
              <a:ext cx="33" cy="34"/>
            </a:xfrm>
            <a:custGeom>
              <a:rect b="b" l="l" r="r" t="t"/>
              <a:pathLst>
                <a:path extrusionOk="0" h="34" w="33">
                  <a:moveTo>
                    <a:pt x="11" y="0"/>
                  </a:moveTo>
                  <a:lnTo>
                    <a:pt x="33" y="23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2"/>
            <p:cNvSpPr/>
            <p:nvPr/>
          </p:nvSpPr>
          <p:spPr>
            <a:xfrm>
              <a:off x="2763" y="2445"/>
              <a:ext cx="34" cy="57"/>
            </a:xfrm>
            <a:custGeom>
              <a:rect b="b" l="l" r="r" t="t"/>
              <a:pathLst>
                <a:path extrusionOk="0" h="57" w="34">
                  <a:moveTo>
                    <a:pt x="22" y="23"/>
                  </a:moveTo>
                  <a:lnTo>
                    <a:pt x="34" y="34"/>
                  </a:lnTo>
                  <a:lnTo>
                    <a:pt x="0" y="57"/>
                  </a:lnTo>
                  <a:lnTo>
                    <a:pt x="0" y="0"/>
                  </a:lnTo>
                  <a:lnTo>
                    <a:pt x="22" y="23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2"/>
            <p:cNvSpPr/>
            <p:nvPr/>
          </p:nvSpPr>
          <p:spPr>
            <a:xfrm>
              <a:off x="2887" y="2321"/>
              <a:ext cx="11" cy="11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11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11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2"/>
            <p:cNvSpPr/>
            <p:nvPr/>
          </p:nvSpPr>
          <p:spPr>
            <a:xfrm>
              <a:off x="2785" y="2456"/>
              <a:ext cx="12" cy="12"/>
            </a:xfrm>
            <a:custGeom>
              <a:rect b="b" l="l" r="r" t="t"/>
              <a:pathLst>
                <a:path extrusionOk="0" h="12" w="12">
                  <a:moveTo>
                    <a:pt x="12" y="12"/>
                  </a:move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2"/>
            <p:cNvSpPr/>
            <p:nvPr/>
          </p:nvSpPr>
          <p:spPr>
            <a:xfrm>
              <a:off x="2785" y="2321"/>
              <a:ext cx="113" cy="147"/>
            </a:xfrm>
            <a:custGeom>
              <a:rect b="b" l="l" r="r" t="t"/>
              <a:pathLst>
                <a:path extrusionOk="0" h="147" w="113">
                  <a:moveTo>
                    <a:pt x="113" y="11"/>
                  </a:moveTo>
                  <a:lnTo>
                    <a:pt x="102" y="0"/>
                  </a:lnTo>
                  <a:lnTo>
                    <a:pt x="0" y="135"/>
                  </a:lnTo>
                  <a:lnTo>
                    <a:pt x="12" y="147"/>
                  </a:lnTo>
                  <a:lnTo>
                    <a:pt x="113" y="11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2"/>
            <p:cNvSpPr/>
            <p:nvPr/>
          </p:nvSpPr>
          <p:spPr>
            <a:xfrm>
              <a:off x="1239" y="2445"/>
              <a:ext cx="68" cy="79"/>
            </a:xfrm>
            <a:custGeom>
              <a:rect b="b" l="l" r="r" t="t"/>
              <a:pathLst>
                <a:path extrusionOk="0" h="79" w="68">
                  <a:moveTo>
                    <a:pt x="34" y="11"/>
                  </a:moveTo>
                  <a:lnTo>
                    <a:pt x="57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7"/>
                  </a:lnTo>
                  <a:lnTo>
                    <a:pt x="68" y="79"/>
                  </a:lnTo>
                  <a:lnTo>
                    <a:pt x="45" y="57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57" y="57"/>
                  </a:lnTo>
                  <a:lnTo>
                    <a:pt x="45" y="57"/>
                  </a:lnTo>
                  <a:lnTo>
                    <a:pt x="45" y="57"/>
                  </a:lnTo>
                  <a:lnTo>
                    <a:pt x="45" y="0"/>
                  </a:lnTo>
                  <a:lnTo>
                    <a:pt x="57" y="0"/>
                  </a:lnTo>
                  <a:lnTo>
                    <a:pt x="57" y="11"/>
                  </a:lnTo>
                  <a:lnTo>
                    <a:pt x="34" y="23"/>
                  </a:lnTo>
                  <a:lnTo>
                    <a:pt x="34" y="11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2"/>
            <p:cNvSpPr/>
            <p:nvPr/>
          </p:nvSpPr>
          <p:spPr>
            <a:xfrm>
              <a:off x="1250" y="2456"/>
              <a:ext cx="23" cy="23"/>
            </a:xfrm>
            <a:custGeom>
              <a:rect b="b" l="l" r="r" t="t"/>
              <a:pathLst>
                <a:path extrusionOk="0" h="23" w="23">
                  <a:moveTo>
                    <a:pt x="0" y="12"/>
                  </a:moveTo>
                  <a:lnTo>
                    <a:pt x="23" y="0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0" y="23"/>
                  </a:lnTo>
                  <a:lnTo>
                    <a:pt x="0" y="12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2"/>
            <p:cNvSpPr/>
            <p:nvPr/>
          </p:nvSpPr>
          <p:spPr>
            <a:xfrm>
              <a:off x="1250" y="2445"/>
              <a:ext cx="46" cy="57"/>
            </a:xfrm>
            <a:custGeom>
              <a:rect b="b" l="l" r="r" t="t"/>
              <a:pathLst>
                <a:path extrusionOk="0" h="57" w="46">
                  <a:moveTo>
                    <a:pt x="23" y="11"/>
                  </a:moveTo>
                  <a:lnTo>
                    <a:pt x="46" y="0"/>
                  </a:lnTo>
                  <a:lnTo>
                    <a:pt x="46" y="57"/>
                  </a:lnTo>
                  <a:lnTo>
                    <a:pt x="0" y="23"/>
                  </a:lnTo>
                  <a:lnTo>
                    <a:pt x="23" y="11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2"/>
            <p:cNvSpPr/>
            <p:nvPr/>
          </p:nvSpPr>
          <p:spPr>
            <a:xfrm>
              <a:off x="1273" y="2456"/>
              <a:ext cx="11" cy="1"/>
            </a:xfrm>
            <a:prstGeom prst="rect">
              <a:avLst/>
            </a:prstGeom>
            <a:blipFill rotWithShape="1">
              <a:blip r:embed="rId9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2"/>
            <p:cNvSpPr/>
            <p:nvPr/>
          </p:nvSpPr>
          <p:spPr>
            <a:xfrm>
              <a:off x="1194" y="2310"/>
              <a:ext cx="90" cy="146"/>
            </a:xfrm>
            <a:custGeom>
              <a:rect b="b" l="l" r="r" t="t"/>
              <a:pathLst>
                <a:path extrusionOk="0" h="146" w="90">
                  <a:moveTo>
                    <a:pt x="11" y="0"/>
                  </a:moveTo>
                  <a:lnTo>
                    <a:pt x="0" y="0"/>
                  </a:lnTo>
                  <a:lnTo>
                    <a:pt x="79" y="146"/>
                  </a:lnTo>
                  <a:lnTo>
                    <a:pt x="90" y="146"/>
                  </a:lnTo>
                  <a:lnTo>
                    <a:pt x="11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2"/>
            <p:cNvSpPr/>
            <p:nvPr/>
          </p:nvSpPr>
          <p:spPr>
            <a:xfrm>
              <a:off x="1149" y="2174"/>
              <a:ext cx="68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2"/>
            <p:cNvSpPr/>
            <p:nvPr/>
          </p:nvSpPr>
          <p:spPr>
            <a:xfrm>
              <a:off x="1194" y="2174"/>
              <a:ext cx="65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2"/>
            <p:cNvSpPr/>
            <p:nvPr/>
          </p:nvSpPr>
          <p:spPr>
            <a:xfrm>
              <a:off x="3767" y="2773"/>
              <a:ext cx="1684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steps also dope the polysilicon.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3" name="Google Shape;1113;p12"/>
          <p:cNvSpPr/>
          <p:nvPr/>
        </p:nvSpPr>
        <p:spPr>
          <a:xfrm>
            <a:off x="5300663" y="4940300"/>
            <a:ext cx="1587" cy="17463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4" name="Google Shape;1114;p12"/>
          <p:cNvGrpSpPr/>
          <p:nvPr/>
        </p:nvGrpSpPr>
        <p:grpSpPr>
          <a:xfrm>
            <a:off x="1196975" y="4706938"/>
            <a:ext cx="7446963" cy="1219200"/>
            <a:chOff x="754" y="3213"/>
            <a:chExt cx="4691" cy="768"/>
          </a:xfrm>
        </p:grpSpPr>
        <p:sp>
          <p:nvSpPr>
            <p:cNvPr id="1115" name="Google Shape;1115;p12"/>
            <p:cNvSpPr/>
            <p:nvPr/>
          </p:nvSpPr>
          <p:spPr>
            <a:xfrm>
              <a:off x="754" y="3360"/>
              <a:ext cx="463" cy="135"/>
            </a:xfrm>
            <a:prstGeom prst="rect">
              <a:avLst/>
            </a:prstGeom>
            <a:blipFill rotWithShape="1">
              <a:blip r:embed="rId9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2"/>
            <p:cNvSpPr/>
            <p:nvPr/>
          </p:nvSpPr>
          <p:spPr>
            <a:xfrm>
              <a:off x="754" y="3360"/>
              <a:ext cx="474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2"/>
            <p:cNvSpPr/>
            <p:nvPr/>
          </p:nvSpPr>
          <p:spPr>
            <a:xfrm>
              <a:off x="1217" y="3360"/>
              <a:ext cx="11" cy="147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2"/>
            <p:cNvSpPr/>
            <p:nvPr/>
          </p:nvSpPr>
          <p:spPr>
            <a:xfrm>
              <a:off x="754" y="3495"/>
              <a:ext cx="463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2"/>
            <p:cNvSpPr/>
            <p:nvPr/>
          </p:nvSpPr>
          <p:spPr>
            <a:xfrm>
              <a:off x="754" y="3360"/>
              <a:ext cx="11" cy="135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2"/>
            <p:cNvSpPr/>
            <p:nvPr/>
          </p:nvSpPr>
          <p:spPr>
            <a:xfrm>
              <a:off x="2300" y="3360"/>
              <a:ext cx="384" cy="135"/>
            </a:xfrm>
            <a:prstGeom prst="rect">
              <a:avLst/>
            </a:prstGeom>
            <a:blipFill rotWithShape="1">
              <a:blip r:embed="rId9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2"/>
            <p:cNvSpPr/>
            <p:nvPr/>
          </p:nvSpPr>
          <p:spPr>
            <a:xfrm>
              <a:off x="2300" y="3360"/>
              <a:ext cx="395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2"/>
            <p:cNvSpPr/>
            <p:nvPr/>
          </p:nvSpPr>
          <p:spPr>
            <a:xfrm>
              <a:off x="2684" y="3360"/>
              <a:ext cx="11" cy="147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2"/>
            <p:cNvSpPr/>
            <p:nvPr/>
          </p:nvSpPr>
          <p:spPr>
            <a:xfrm>
              <a:off x="2300" y="3495"/>
              <a:ext cx="384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2"/>
            <p:cNvSpPr/>
            <p:nvPr/>
          </p:nvSpPr>
          <p:spPr>
            <a:xfrm>
              <a:off x="2300" y="3360"/>
              <a:ext cx="11" cy="135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2"/>
            <p:cNvSpPr/>
            <p:nvPr/>
          </p:nvSpPr>
          <p:spPr>
            <a:xfrm>
              <a:off x="1826" y="3360"/>
              <a:ext cx="384" cy="147"/>
            </a:xfrm>
            <a:prstGeom prst="rect">
              <a:avLst/>
            </a:prstGeom>
            <a:blipFill rotWithShape="1">
              <a:blip r:embed="rId9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2"/>
            <p:cNvSpPr/>
            <p:nvPr/>
          </p:nvSpPr>
          <p:spPr>
            <a:xfrm>
              <a:off x="1826" y="3360"/>
              <a:ext cx="395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2"/>
            <p:cNvSpPr/>
            <p:nvPr/>
          </p:nvSpPr>
          <p:spPr>
            <a:xfrm>
              <a:off x="2210" y="3360"/>
              <a:ext cx="11" cy="158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2"/>
            <p:cNvSpPr/>
            <p:nvPr/>
          </p:nvSpPr>
          <p:spPr>
            <a:xfrm>
              <a:off x="1826" y="3507"/>
              <a:ext cx="384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2"/>
            <p:cNvSpPr/>
            <p:nvPr/>
          </p:nvSpPr>
          <p:spPr>
            <a:xfrm>
              <a:off x="1826" y="3360"/>
              <a:ext cx="11" cy="147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2"/>
            <p:cNvSpPr/>
            <p:nvPr/>
          </p:nvSpPr>
          <p:spPr>
            <a:xfrm>
              <a:off x="2774" y="3360"/>
              <a:ext cx="519" cy="135"/>
            </a:xfrm>
            <a:prstGeom prst="rect">
              <a:avLst/>
            </a:prstGeom>
            <a:blipFill rotWithShape="1">
              <a:blip r:embed="rId9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2"/>
            <p:cNvSpPr/>
            <p:nvPr/>
          </p:nvSpPr>
          <p:spPr>
            <a:xfrm>
              <a:off x="2774" y="3360"/>
              <a:ext cx="531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2"/>
            <p:cNvSpPr/>
            <p:nvPr/>
          </p:nvSpPr>
          <p:spPr>
            <a:xfrm>
              <a:off x="3293" y="3360"/>
              <a:ext cx="12" cy="147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2"/>
            <p:cNvSpPr/>
            <p:nvPr/>
          </p:nvSpPr>
          <p:spPr>
            <a:xfrm>
              <a:off x="2774" y="3495"/>
              <a:ext cx="519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2"/>
            <p:cNvSpPr/>
            <p:nvPr/>
          </p:nvSpPr>
          <p:spPr>
            <a:xfrm>
              <a:off x="2774" y="3360"/>
              <a:ext cx="11" cy="135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2"/>
            <p:cNvSpPr/>
            <p:nvPr/>
          </p:nvSpPr>
          <p:spPr>
            <a:xfrm>
              <a:off x="1296" y="3360"/>
              <a:ext cx="440" cy="135"/>
            </a:xfrm>
            <a:prstGeom prst="rect">
              <a:avLst/>
            </a:prstGeom>
            <a:blipFill rotWithShape="1">
              <a:blip r:embed="rId9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2"/>
            <p:cNvSpPr/>
            <p:nvPr/>
          </p:nvSpPr>
          <p:spPr>
            <a:xfrm>
              <a:off x="1296" y="3360"/>
              <a:ext cx="451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2"/>
            <p:cNvSpPr/>
            <p:nvPr/>
          </p:nvSpPr>
          <p:spPr>
            <a:xfrm>
              <a:off x="1736" y="3360"/>
              <a:ext cx="11" cy="147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2"/>
            <p:cNvSpPr/>
            <p:nvPr/>
          </p:nvSpPr>
          <p:spPr>
            <a:xfrm>
              <a:off x="1296" y="3495"/>
              <a:ext cx="440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2"/>
            <p:cNvSpPr/>
            <p:nvPr/>
          </p:nvSpPr>
          <p:spPr>
            <a:xfrm>
              <a:off x="1296" y="3360"/>
              <a:ext cx="11" cy="135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2"/>
            <p:cNvSpPr/>
            <p:nvPr/>
          </p:nvSpPr>
          <p:spPr>
            <a:xfrm>
              <a:off x="754" y="3733"/>
              <a:ext cx="2539" cy="23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2"/>
            <p:cNvSpPr/>
            <p:nvPr/>
          </p:nvSpPr>
          <p:spPr>
            <a:xfrm>
              <a:off x="754" y="3733"/>
              <a:ext cx="2551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2"/>
            <p:cNvSpPr/>
            <p:nvPr/>
          </p:nvSpPr>
          <p:spPr>
            <a:xfrm>
              <a:off x="3293" y="3733"/>
              <a:ext cx="12" cy="248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2"/>
            <p:cNvSpPr/>
            <p:nvPr/>
          </p:nvSpPr>
          <p:spPr>
            <a:xfrm>
              <a:off x="754" y="3970"/>
              <a:ext cx="2539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2"/>
            <p:cNvSpPr/>
            <p:nvPr/>
          </p:nvSpPr>
          <p:spPr>
            <a:xfrm>
              <a:off x="754" y="3733"/>
              <a:ext cx="11" cy="237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2"/>
            <p:cNvSpPr/>
            <p:nvPr/>
          </p:nvSpPr>
          <p:spPr>
            <a:xfrm>
              <a:off x="754" y="3597"/>
              <a:ext cx="2539" cy="136"/>
            </a:xfrm>
            <a:custGeom>
              <a:rect b="b" l="l" r="r" t="t"/>
              <a:pathLst>
                <a:path extrusionOk="0" h="136" w="2539">
                  <a:moveTo>
                    <a:pt x="0" y="136"/>
                  </a:moveTo>
                  <a:lnTo>
                    <a:pt x="0" y="34"/>
                  </a:lnTo>
                  <a:lnTo>
                    <a:pt x="372" y="34"/>
                  </a:lnTo>
                  <a:lnTo>
                    <a:pt x="372" y="0"/>
                  </a:lnTo>
                  <a:lnTo>
                    <a:pt x="1151" y="0"/>
                  </a:lnTo>
                  <a:lnTo>
                    <a:pt x="1151" y="34"/>
                  </a:lnTo>
                  <a:lnTo>
                    <a:pt x="1354" y="34"/>
                  </a:lnTo>
                  <a:lnTo>
                    <a:pt x="1354" y="0"/>
                  </a:lnTo>
                  <a:lnTo>
                    <a:pt x="2133" y="0"/>
                  </a:lnTo>
                  <a:lnTo>
                    <a:pt x="2133" y="34"/>
                  </a:lnTo>
                  <a:lnTo>
                    <a:pt x="2539" y="34"/>
                  </a:lnTo>
                  <a:lnTo>
                    <a:pt x="2539" y="136"/>
                  </a:lnTo>
                  <a:lnTo>
                    <a:pt x="0" y="136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2"/>
            <p:cNvSpPr/>
            <p:nvPr/>
          </p:nvSpPr>
          <p:spPr>
            <a:xfrm>
              <a:off x="754" y="3631"/>
              <a:ext cx="11" cy="10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2"/>
            <p:cNvSpPr/>
            <p:nvPr/>
          </p:nvSpPr>
          <p:spPr>
            <a:xfrm>
              <a:off x="754" y="3631"/>
              <a:ext cx="384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2"/>
            <p:cNvSpPr/>
            <p:nvPr/>
          </p:nvSpPr>
          <p:spPr>
            <a:xfrm>
              <a:off x="1126" y="3597"/>
              <a:ext cx="12" cy="34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2"/>
            <p:cNvSpPr/>
            <p:nvPr/>
          </p:nvSpPr>
          <p:spPr>
            <a:xfrm>
              <a:off x="1126" y="3597"/>
              <a:ext cx="790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2"/>
            <p:cNvSpPr/>
            <p:nvPr/>
          </p:nvSpPr>
          <p:spPr>
            <a:xfrm>
              <a:off x="1905" y="3597"/>
              <a:ext cx="11" cy="45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2"/>
            <p:cNvSpPr/>
            <p:nvPr/>
          </p:nvSpPr>
          <p:spPr>
            <a:xfrm>
              <a:off x="1905" y="3631"/>
              <a:ext cx="215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2"/>
            <p:cNvSpPr/>
            <p:nvPr/>
          </p:nvSpPr>
          <p:spPr>
            <a:xfrm>
              <a:off x="2108" y="3597"/>
              <a:ext cx="12" cy="34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2"/>
            <p:cNvSpPr/>
            <p:nvPr/>
          </p:nvSpPr>
          <p:spPr>
            <a:xfrm>
              <a:off x="2108" y="3597"/>
              <a:ext cx="790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2"/>
            <p:cNvSpPr/>
            <p:nvPr/>
          </p:nvSpPr>
          <p:spPr>
            <a:xfrm>
              <a:off x="2887" y="3597"/>
              <a:ext cx="11" cy="45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2"/>
            <p:cNvSpPr/>
            <p:nvPr/>
          </p:nvSpPr>
          <p:spPr>
            <a:xfrm>
              <a:off x="2887" y="3631"/>
              <a:ext cx="418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2"/>
            <p:cNvSpPr/>
            <p:nvPr/>
          </p:nvSpPr>
          <p:spPr>
            <a:xfrm>
              <a:off x="3293" y="3631"/>
              <a:ext cx="12" cy="113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2"/>
            <p:cNvSpPr/>
            <p:nvPr/>
          </p:nvSpPr>
          <p:spPr>
            <a:xfrm>
              <a:off x="754" y="3733"/>
              <a:ext cx="2539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2"/>
            <p:cNvSpPr/>
            <p:nvPr/>
          </p:nvSpPr>
          <p:spPr>
            <a:xfrm>
              <a:off x="1420" y="3462"/>
              <a:ext cx="214" cy="33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2"/>
            <p:cNvSpPr/>
            <p:nvPr/>
          </p:nvSpPr>
          <p:spPr>
            <a:xfrm>
              <a:off x="1420" y="3462"/>
              <a:ext cx="226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2"/>
            <p:cNvSpPr/>
            <p:nvPr/>
          </p:nvSpPr>
          <p:spPr>
            <a:xfrm>
              <a:off x="1634" y="3462"/>
              <a:ext cx="12" cy="45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2"/>
            <p:cNvSpPr/>
            <p:nvPr/>
          </p:nvSpPr>
          <p:spPr>
            <a:xfrm>
              <a:off x="1420" y="3495"/>
              <a:ext cx="214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2"/>
            <p:cNvSpPr/>
            <p:nvPr/>
          </p:nvSpPr>
          <p:spPr>
            <a:xfrm>
              <a:off x="1420" y="3462"/>
              <a:ext cx="11" cy="33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12"/>
            <p:cNvSpPr/>
            <p:nvPr/>
          </p:nvSpPr>
          <p:spPr>
            <a:xfrm>
              <a:off x="2379" y="3462"/>
              <a:ext cx="226" cy="33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12"/>
            <p:cNvSpPr/>
            <p:nvPr/>
          </p:nvSpPr>
          <p:spPr>
            <a:xfrm>
              <a:off x="2379" y="3462"/>
              <a:ext cx="237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2"/>
            <p:cNvSpPr/>
            <p:nvPr/>
          </p:nvSpPr>
          <p:spPr>
            <a:xfrm>
              <a:off x="2605" y="3462"/>
              <a:ext cx="11" cy="45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12"/>
            <p:cNvSpPr/>
            <p:nvPr/>
          </p:nvSpPr>
          <p:spPr>
            <a:xfrm>
              <a:off x="2379" y="3495"/>
              <a:ext cx="226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12"/>
            <p:cNvSpPr/>
            <p:nvPr/>
          </p:nvSpPr>
          <p:spPr>
            <a:xfrm>
              <a:off x="2379" y="3462"/>
              <a:ext cx="11" cy="33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2"/>
            <p:cNvSpPr/>
            <p:nvPr/>
          </p:nvSpPr>
          <p:spPr>
            <a:xfrm>
              <a:off x="2887" y="3439"/>
              <a:ext cx="406" cy="192"/>
            </a:xfrm>
            <a:custGeom>
              <a:rect b="b" l="l" r="r" t="t"/>
              <a:pathLst>
                <a:path extrusionOk="0" h="192" w="406">
                  <a:moveTo>
                    <a:pt x="0" y="192"/>
                  </a:moveTo>
                  <a:lnTo>
                    <a:pt x="0" y="23"/>
                  </a:lnTo>
                  <a:lnTo>
                    <a:pt x="34" y="0"/>
                  </a:lnTo>
                  <a:lnTo>
                    <a:pt x="406" y="0"/>
                  </a:lnTo>
                  <a:lnTo>
                    <a:pt x="406" y="192"/>
                  </a:lnTo>
                  <a:lnTo>
                    <a:pt x="0" y="192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2"/>
            <p:cNvSpPr/>
            <p:nvPr/>
          </p:nvSpPr>
          <p:spPr>
            <a:xfrm>
              <a:off x="2887" y="3439"/>
              <a:ext cx="45" cy="192"/>
            </a:xfrm>
            <a:custGeom>
              <a:rect b="b" l="l" r="r" t="t"/>
              <a:pathLst>
                <a:path extrusionOk="0" h="192" w="45">
                  <a:moveTo>
                    <a:pt x="0" y="192"/>
                  </a:move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45" y="11"/>
                  </a:lnTo>
                  <a:lnTo>
                    <a:pt x="11" y="34"/>
                  </a:lnTo>
                  <a:lnTo>
                    <a:pt x="0" y="23"/>
                  </a:lnTo>
                  <a:lnTo>
                    <a:pt x="11" y="23"/>
                  </a:lnTo>
                  <a:lnTo>
                    <a:pt x="11" y="192"/>
                  </a:lnTo>
                  <a:lnTo>
                    <a:pt x="0" y="192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12"/>
            <p:cNvSpPr/>
            <p:nvPr/>
          </p:nvSpPr>
          <p:spPr>
            <a:xfrm>
              <a:off x="2921" y="3439"/>
              <a:ext cx="384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2"/>
            <p:cNvSpPr/>
            <p:nvPr/>
          </p:nvSpPr>
          <p:spPr>
            <a:xfrm>
              <a:off x="3293" y="3439"/>
              <a:ext cx="12" cy="203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2"/>
            <p:cNvSpPr/>
            <p:nvPr/>
          </p:nvSpPr>
          <p:spPr>
            <a:xfrm>
              <a:off x="2887" y="3631"/>
              <a:ext cx="406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2"/>
            <p:cNvSpPr/>
            <p:nvPr/>
          </p:nvSpPr>
          <p:spPr>
            <a:xfrm>
              <a:off x="754" y="3439"/>
              <a:ext cx="372" cy="192"/>
            </a:xfrm>
            <a:custGeom>
              <a:rect b="b" l="l" r="r" t="t"/>
              <a:pathLst>
                <a:path extrusionOk="0" h="192" w="372">
                  <a:moveTo>
                    <a:pt x="372" y="192"/>
                  </a:moveTo>
                  <a:lnTo>
                    <a:pt x="372" y="23"/>
                  </a:lnTo>
                  <a:lnTo>
                    <a:pt x="338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372" y="192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2"/>
            <p:cNvSpPr/>
            <p:nvPr/>
          </p:nvSpPr>
          <p:spPr>
            <a:xfrm>
              <a:off x="1092" y="3439"/>
              <a:ext cx="46" cy="192"/>
            </a:xfrm>
            <a:custGeom>
              <a:rect b="b" l="l" r="r" t="t"/>
              <a:pathLst>
                <a:path extrusionOk="0" h="192" w="46">
                  <a:moveTo>
                    <a:pt x="34" y="192"/>
                  </a:moveTo>
                  <a:lnTo>
                    <a:pt x="34" y="23"/>
                  </a:lnTo>
                  <a:lnTo>
                    <a:pt x="46" y="23"/>
                  </a:lnTo>
                  <a:lnTo>
                    <a:pt x="34" y="34"/>
                  </a:lnTo>
                  <a:lnTo>
                    <a:pt x="0" y="1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192"/>
                  </a:lnTo>
                  <a:lnTo>
                    <a:pt x="34" y="192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2"/>
            <p:cNvSpPr/>
            <p:nvPr/>
          </p:nvSpPr>
          <p:spPr>
            <a:xfrm>
              <a:off x="754" y="3439"/>
              <a:ext cx="338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2"/>
            <p:cNvSpPr/>
            <p:nvPr/>
          </p:nvSpPr>
          <p:spPr>
            <a:xfrm>
              <a:off x="754" y="3439"/>
              <a:ext cx="11" cy="203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2"/>
            <p:cNvSpPr/>
            <p:nvPr/>
          </p:nvSpPr>
          <p:spPr>
            <a:xfrm>
              <a:off x="754" y="3631"/>
              <a:ext cx="384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2"/>
            <p:cNvSpPr/>
            <p:nvPr/>
          </p:nvSpPr>
          <p:spPr>
            <a:xfrm>
              <a:off x="1905" y="3428"/>
              <a:ext cx="203" cy="203"/>
            </a:xfrm>
            <a:custGeom>
              <a:rect b="b" l="l" r="r" t="t"/>
              <a:pathLst>
                <a:path extrusionOk="0" h="203" w="203">
                  <a:moveTo>
                    <a:pt x="0" y="203"/>
                  </a:moveTo>
                  <a:lnTo>
                    <a:pt x="0" y="34"/>
                  </a:lnTo>
                  <a:lnTo>
                    <a:pt x="34" y="0"/>
                  </a:lnTo>
                  <a:lnTo>
                    <a:pt x="169" y="0"/>
                  </a:lnTo>
                  <a:lnTo>
                    <a:pt x="203" y="45"/>
                  </a:lnTo>
                  <a:lnTo>
                    <a:pt x="203" y="203"/>
                  </a:lnTo>
                  <a:lnTo>
                    <a:pt x="0" y="203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2"/>
            <p:cNvSpPr/>
            <p:nvPr/>
          </p:nvSpPr>
          <p:spPr>
            <a:xfrm>
              <a:off x="1905" y="3428"/>
              <a:ext cx="215" cy="203"/>
            </a:xfrm>
            <a:custGeom>
              <a:rect b="b" l="l" r="r" t="t"/>
              <a:pathLst>
                <a:path extrusionOk="0" h="203" w="215">
                  <a:moveTo>
                    <a:pt x="0" y="203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169" y="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03" y="56"/>
                  </a:lnTo>
                  <a:lnTo>
                    <a:pt x="169" y="11"/>
                  </a:lnTo>
                  <a:lnTo>
                    <a:pt x="181" y="0"/>
                  </a:lnTo>
                  <a:lnTo>
                    <a:pt x="169" y="11"/>
                  </a:lnTo>
                  <a:lnTo>
                    <a:pt x="34" y="11"/>
                  </a:lnTo>
                  <a:lnTo>
                    <a:pt x="34" y="0"/>
                  </a:lnTo>
                  <a:lnTo>
                    <a:pt x="45" y="11"/>
                  </a:lnTo>
                  <a:lnTo>
                    <a:pt x="11" y="45"/>
                  </a:lnTo>
                  <a:lnTo>
                    <a:pt x="0" y="34"/>
                  </a:lnTo>
                  <a:lnTo>
                    <a:pt x="11" y="34"/>
                  </a:lnTo>
                  <a:lnTo>
                    <a:pt x="11" y="203"/>
                  </a:lnTo>
                  <a:lnTo>
                    <a:pt x="0" y="203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2"/>
            <p:cNvSpPr/>
            <p:nvPr/>
          </p:nvSpPr>
          <p:spPr>
            <a:xfrm>
              <a:off x="2108" y="3473"/>
              <a:ext cx="12" cy="169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2"/>
            <p:cNvSpPr/>
            <p:nvPr/>
          </p:nvSpPr>
          <p:spPr>
            <a:xfrm>
              <a:off x="1905" y="3631"/>
              <a:ext cx="203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2"/>
            <p:cNvSpPr/>
            <p:nvPr/>
          </p:nvSpPr>
          <p:spPr>
            <a:xfrm>
              <a:off x="2108" y="3495"/>
              <a:ext cx="779" cy="102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2"/>
            <p:cNvSpPr/>
            <p:nvPr/>
          </p:nvSpPr>
          <p:spPr>
            <a:xfrm>
              <a:off x="2108" y="3495"/>
              <a:ext cx="790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2"/>
            <p:cNvSpPr/>
            <p:nvPr/>
          </p:nvSpPr>
          <p:spPr>
            <a:xfrm>
              <a:off x="2887" y="3495"/>
              <a:ext cx="11" cy="113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2"/>
            <p:cNvSpPr/>
            <p:nvPr/>
          </p:nvSpPr>
          <p:spPr>
            <a:xfrm>
              <a:off x="2108" y="3597"/>
              <a:ext cx="779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2"/>
            <p:cNvSpPr/>
            <p:nvPr/>
          </p:nvSpPr>
          <p:spPr>
            <a:xfrm>
              <a:off x="2108" y="3495"/>
              <a:ext cx="12" cy="10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2"/>
            <p:cNvSpPr/>
            <p:nvPr/>
          </p:nvSpPr>
          <p:spPr>
            <a:xfrm>
              <a:off x="1126" y="3495"/>
              <a:ext cx="779" cy="102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2"/>
            <p:cNvSpPr/>
            <p:nvPr/>
          </p:nvSpPr>
          <p:spPr>
            <a:xfrm>
              <a:off x="1126" y="3495"/>
              <a:ext cx="790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2"/>
            <p:cNvSpPr/>
            <p:nvPr/>
          </p:nvSpPr>
          <p:spPr>
            <a:xfrm>
              <a:off x="1905" y="3495"/>
              <a:ext cx="11" cy="113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2"/>
            <p:cNvSpPr/>
            <p:nvPr/>
          </p:nvSpPr>
          <p:spPr>
            <a:xfrm>
              <a:off x="1126" y="3597"/>
              <a:ext cx="779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2"/>
            <p:cNvSpPr/>
            <p:nvPr/>
          </p:nvSpPr>
          <p:spPr>
            <a:xfrm>
              <a:off x="1126" y="3495"/>
              <a:ext cx="12" cy="10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2"/>
            <p:cNvSpPr/>
            <p:nvPr/>
          </p:nvSpPr>
          <p:spPr>
            <a:xfrm>
              <a:off x="2379" y="3394"/>
              <a:ext cx="226" cy="68"/>
            </a:xfrm>
            <a:prstGeom prst="rect">
              <a:avLst/>
            </a:prstGeom>
            <a:blipFill rotWithShape="1">
              <a:blip r:embed="rId8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2"/>
            <p:cNvSpPr/>
            <p:nvPr/>
          </p:nvSpPr>
          <p:spPr>
            <a:xfrm>
              <a:off x="2379" y="3394"/>
              <a:ext cx="237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2"/>
            <p:cNvSpPr/>
            <p:nvPr/>
          </p:nvSpPr>
          <p:spPr>
            <a:xfrm>
              <a:off x="2605" y="3394"/>
              <a:ext cx="11" cy="79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2"/>
            <p:cNvSpPr/>
            <p:nvPr/>
          </p:nvSpPr>
          <p:spPr>
            <a:xfrm>
              <a:off x="2379" y="3462"/>
              <a:ext cx="226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2"/>
            <p:cNvSpPr/>
            <p:nvPr/>
          </p:nvSpPr>
          <p:spPr>
            <a:xfrm>
              <a:off x="2379" y="3394"/>
              <a:ext cx="11" cy="68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2"/>
            <p:cNvSpPr/>
            <p:nvPr/>
          </p:nvSpPr>
          <p:spPr>
            <a:xfrm>
              <a:off x="1420" y="3394"/>
              <a:ext cx="214" cy="68"/>
            </a:xfrm>
            <a:prstGeom prst="rect">
              <a:avLst/>
            </a:prstGeom>
            <a:blipFill rotWithShape="1">
              <a:blip r:embed="rId8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2"/>
            <p:cNvSpPr/>
            <p:nvPr/>
          </p:nvSpPr>
          <p:spPr>
            <a:xfrm>
              <a:off x="1420" y="3394"/>
              <a:ext cx="226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2"/>
            <p:cNvSpPr/>
            <p:nvPr/>
          </p:nvSpPr>
          <p:spPr>
            <a:xfrm>
              <a:off x="1634" y="3394"/>
              <a:ext cx="12" cy="79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2"/>
            <p:cNvSpPr/>
            <p:nvPr/>
          </p:nvSpPr>
          <p:spPr>
            <a:xfrm>
              <a:off x="1420" y="3462"/>
              <a:ext cx="214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2"/>
            <p:cNvSpPr/>
            <p:nvPr/>
          </p:nvSpPr>
          <p:spPr>
            <a:xfrm>
              <a:off x="1420" y="3394"/>
              <a:ext cx="11" cy="68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2"/>
            <p:cNvSpPr/>
            <p:nvPr/>
          </p:nvSpPr>
          <p:spPr>
            <a:xfrm>
              <a:off x="2605" y="3495"/>
              <a:ext cx="282" cy="4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2"/>
            <p:cNvSpPr/>
            <p:nvPr/>
          </p:nvSpPr>
          <p:spPr>
            <a:xfrm>
              <a:off x="2605" y="3495"/>
              <a:ext cx="293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2"/>
            <p:cNvSpPr/>
            <p:nvPr/>
          </p:nvSpPr>
          <p:spPr>
            <a:xfrm>
              <a:off x="2887" y="3495"/>
              <a:ext cx="11" cy="57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2"/>
            <p:cNvSpPr/>
            <p:nvPr/>
          </p:nvSpPr>
          <p:spPr>
            <a:xfrm>
              <a:off x="2605" y="3541"/>
              <a:ext cx="282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2"/>
            <p:cNvSpPr/>
            <p:nvPr/>
          </p:nvSpPr>
          <p:spPr>
            <a:xfrm>
              <a:off x="2605" y="3495"/>
              <a:ext cx="11" cy="46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2"/>
            <p:cNvSpPr/>
            <p:nvPr/>
          </p:nvSpPr>
          <p:spPr>
            <a:xfrm>
              <a:off x="2108" y="3495"/>
              <a:ext cx="271" cy="4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2"/>
            <p:cNvSpPr/>
            <p:nvPr/>
          </p:nvSpPr>
          <p:spPr>
            <a:xfrm>
              <a:off x="2108" y="3495"/>
              <a:ext cx="282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2"/>
            <p:cNvSpPr/>
            <p:nvPr/>
          </p:nvSpPr>
          <p:spPr>
            <a:xfrm>
              <a:off x="2379" y="3495"/>
              <a:ext cx="11" cy="57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2"/>
            <p:cNvSpPr/>
            <p:nvPr/>
          </p:nvSpPr>
          <p:spPr>
            <a:xfrm>
              <a:off x="2108" y="3541"/>
              <a:ext cx="271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2"/>
            <p:cNvSpPr/>
            <p:nvPr/>
          </p:nvSpPr>
          <p:spPr>
            <a:xfrm>
              <a:off x="2108" y="3495"/>
              <a:ext cx="12" cy="46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2"/>
            <p:cNvSpPr/>
            <p:nvPr/>
          </p:nvSpPr>
          <p:spPr>
            <a:xfrm>
              <a:off x="1126" y="3495"/>
              <a:ext cx="294" cy="46"/>
            </a:xfrm>
            <a:prstGeom prst="rect">
              <a:avLst/>
            </a:prstGeom>
            <a:blipFill rotWithShape="1">
              <a:blip r:embed="rId10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2"/>
            <p:cNvSpPr/>
            <p:nvPr/>
          </p:nvSpPr>
          <p:spPr>
            <a:xfrm>
              <a:off x="1126" y="3495"/>
              <a:ext cx="305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2"/>
            <p:cNvSpPr/>
            <p:nvPr/>
          </p:nvSpPr>
          <p:spPr>
            <a:xfrm>
              <a:off x="1420" y="3495"/>
              <a:ext cx="11" cy="57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2"/>
            <p:cNvSpPr/>
            <p:nvPr/>
          </p:nvSpPr>
          <p:spPr>
            <a:xfrm>
              <a:off x="1126" y="3541"/>
              <a:ext cx="294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2"/>
            <p:cNvSpPr/>
            <p:nvPr/>
          </p:nvSpPr>
          <p:spPr>
            <a:xfrm>
              <a:off x="1126" y="3495"/>
              <a:ext cx="12" cy="46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2"/>
            <p:cNvSpPr/>
            <p:nvPr/>
          </p:nvSpPr>
          <p:spPr>
            <a:xfrm>
              <a:off x="1634" y="3495"/>
              <a:ext cx="271" cy="46"/>
            </a:xfrm>
            <a:prstGeom prst="rect">
              <a:avLst/>
            </a:prstGeom>
            <a:blipFill rotWithShape="1">
              <a:blip r:embed="rId10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2"/>
            <p:cNvSpPr/>
            <p:nvPr/>
          </p:nvSpPr>
          <p:spPr>
            <a:xfrm>
              <a:off x="1634" y="3495"/>
              <a:ext cx="282" cy="12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2"/>
            <p:cNvSpPr/>
            <p:nvPr/>
          </p:nvSpPr>
          <p:spPr>
            <a:xfrm>
              <a:off x="1905" y="3495"/>
              <a:ext cx="11" cy="57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2"/>
            <p:cNvSpPr/>
            <p:nvPr/>
          </p:nvSpPr>
          <p:spPr>
            <a:xfrm>
              <a:off x="1634" y="3541"/>
              <a:ext cx="271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2"/>
            <p:cNvSpPr/>
            <p:nvPr/>
          </p:nvSpPr>
          <p:spPr>
            <a:xfrm>
              <a:off x="1634" y="3495"/>
              <a:ext cx="12" cy="46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2"/>
            <p:cNvSpPr/>
            <p:nvPr/>
          </p:nvSpPr>
          <p:spPr>
            <a:xfrm>
              <a:off x="3767" y="3529"/>
              <a:ext cx="1351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(i) After deposition of SiO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2"/>
            <p:cNvSpPr/>
            <p:nvPr/>
          </p:nvSpPr>
          <p:spPr>
            <a:xfrm>
              <a:off x="5122" y="3586"/>
              <a:ext cx="62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2"/>
            <p:cNvSpPr/>
            <p:nvPr/>
          </p:nvSpPr>
          <p:spPr>
            <a:xfrm>
              <a:off x="3767" y="3631"/>
              <a:ext cx="1678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insulator and contact hole etch.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2"/>
            <p:cNvSpPr/>
            <p:nvPr/>
          </p:nvSpPr>
          <p:spPr>
            <a:xfrm>
              <a:off x="3519" y="3213"/>
              <a:ext cx="193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SiO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2"/>
            <p:cNvSpPr/>
            <p:nvPr/>
          </p:nvSpPr>
          <p:spPr>
            <a:xfrm>
              <a:off x="3666" y="3270"/>
              <a:ext cx="62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2"/>
            <p:cNvSpPr/>
            <p:nvPr/>
          </p:nvSpPr>
          <p:spPr>
            <a:xfrm>
              <a:off x="3293" y="3337"/>
              <a:ext cx="57" cy="45"/>
            </a:xfrm>
            <a:custGeom>
              <a:rect b="b" l="l" r="r" t="t"/>
              <a:pathLst>
                <a:path extrusionOk="0" h="45" w="57">
                  <a:moveTo>
                    <a:pt x="46" y="34"/>
                  </a:moveTo>
                  <a:lnTo>
                    <a:pt x="57" y="45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0" y="4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0" y="4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57" y="34"/>
                  </a:lnTo>
                  <a:lnTo>
                    <a:pt x="57" y="45"/>
                  </a:lnTo>
                  <a:lnTo>
                    <a:pt x="46" y="45"/>
                  </a:lnTo>
                  <a:lnTo>
                    <a:pt x="34" y="34"/>
                  </a:lnTo>
                  <a:lnTo>
                    <a:pt x="46" y="34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2"/>
            <p:cNvSpPr/>
            <p:nvPr/>
          </p:nvSpPr>
          <p:spPr>
            <a:xfrm>
              <a:off x="3316" y="3349"/>
              <a:ext cx="23" cy="22"/>
            </a:xfrm>
            <a:custGeom>
              <a:rect b="b" l="l" r="r" t="t"/>
              <a:pathLst>
                <a:path extrusionOk="0" h="22" w="23">
                  <a:moveTo>
                    <a:pt x="11" y="0"/>
                  </a:moveTo>
                  <a:lnTo>
                    <a:pt x="23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2"/>
            <p:cNvSpPr/>
            <p:nvPr/>
          </p:nvSpPr>
          <p:spPr>
            <a:xfrm>
              <a:off x="3293" y="3349"/>
              <a:ext cx="57" cy="33"/>
            </a:xfrm>
            <a:custGeom>
              <a:rect b="b" l="l" r="r" t="t"/>
              <a:pathLst>
                <a:path extrusionOk="0" h="33" w="57">
                  <a:moveTo>
                    <a:pt x="46" y="22"/>
                  </a:moveTo>
                  <a:lnTo>
                    <a:pt x="57" y="33"/>
                  </a:lnTo>
                  <a:lnTo>
                    <a:pt x="0" y="33"/>
                  </a:lnTo>
                  <a:lnTo>
                    <a:pt x="34" y="0"/>
                  </a:lnTo>
                  <a:lnTo>
                    <a:pt x="46" y="22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2"/>
            <p:cNvSpPr/>
            <p:nvPr/>
          </p:nvSpPr>
          <p:spPr>
            <a:xfrm>
              <a:off x="3497" y="3292"/>
              <a:ext cx="1" cy="1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2"/>
            <p:cNvSpPr/>
            <p:nvPr/>
          </p:nvSpPr>
          <p:spPr>
            <a:xfrm>
              <a:off x="3339" y="3292"/>
              <a:ext cx="158" cy="79"/>
            </a:xfrm>
            <a:custGeom>
              <a:rect b="b" l="l" r="r" t="t"/>
              <a:pathLst>
                <a:path extrusionOk="0" h="79" w="158">
                  <a:moveTo>
                    <a:pt x="158" y="11"/>
                  </a:moveTo>
                  <a:lnTo>
                    <a:pt x="158" y="0"/>
                  </a:lnTo>
                  <a:lnTo>
                    <a:pt x="0" y="68"/>
                  </a:lnTo>
                  <a:lnTo>
                    <a:pt x="0" y="79"/>
                  </a:lnTo>
                  <a:lnTo>
                    <a:pt x="158" y="11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7" name="Google Shape;1237;p13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CMOS Process Walk-Through</a:t>
            </a:r>
            <a:endParaRPr/>
          </a:p>
        </p:txBody>
      </p:sp>
      <p:sp>
        <p:nvSpPr>
          <p:cNvPr id="1238" name="Google Shape;1238;p13"/>
          <p:cNvSpPr/>
          <p:nvPr/>
        </p:nvSpPr>
        <p:spPr>
          <a:xfrm>
            <a:off x="5935663" y="1930400"/>
            <a:ext cx="1587" cy="1905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13"/>
          <p:cNvSpPr/>
          <p:nvPr/>
        </p:nvSpPr>
        <p:spPr>
          <a:xfrm>
            <a:off x="5659438" y="2066925"/>
            <a:ext cx="1587" cy="2063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0" name="Google Shape;1240;p13"/>
          <p:cNvGrpSpPr/>
          <p:nvPr/>
        </p:nvGrpSpPr>
        <p:grpSpPr>
          <a:xfrm>
            <a:off x="1125538" y="1792288"/>
            <a:ext cx="7467600" cy="1497012"/>
            <a:chOff x="709" y="1129"/>
            <a:chExt cx="4704" cy="943"/>
          </a:xfrm>
        </p:grpSpPr>
        <p:sp>
          <p:nvSpPr>
            <p:cNvPr id="1241" name="Google Shape;1241;p13"/>
            <p:cNvSpPr/>
            <p:nvPr/>
          </p:nvSpPr>
          <p:spPr>
            <a:xfrm>
              <a:off x="2721" y="1290"/>
              <a:ext cx="782" cy="248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3"/>
            <p:cNvSpPr/>
            <p:nvPr/>
          </p:nvSpPr>
          <p:spPr>
            <a:xfrm>
              <a:off x="2721" y="1290"/>
              <a:ext cx="794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3"/>
            <p:cNvSpPr/>
            <p:nvPr/>
          </p:nvSpPr>
          <p:spPr>
            <a:xfrm>
              <a:off x="3503" y="1290"/>
              <a:ext cx="12" cy="26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3"/>
            <p:cNvSpPr/>
            <p:nvPr/>
          </p:nvSpPr>
          <p:spPr>
            <a:xfrm>
              <a:off x="2721" y="1538"/>
              <a:ext cx="782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3"/>
            <p:cNvSpPr/>
            <p:nvPr/>
          </p:nvSpPr>
          <p:spPr>
            <a:xfrm>
              <a:off x="2721" y="1290"/>
              <a:ext cx="12" cy="248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3"/>
            <p:cNvSpPr/>
            <p:nvPr/>
          </p:nvSpPr>
          <p:spPr>
            <a:xfrm>
              <a:off x="1665" y="1290"/>
              <a:ext cx="944" cy="248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3"/>
            <p:cNvSpPr/>
            <p:nvPr/>
          </p:nvSpPr>
          <p:spPr>
            <a:xfrm>
              <a:off x="1665" y="1290"/>
              <a:ext cx="956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3"/>
            <p:cNvSpPr/>
            <p:nvPr/>
          </p:nvSpPr>
          <p:spPr>
            <a:xfrm>
              <a:off x="2609" y="1290"/>
              <a:ext cx="12" cy="26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3"/>
            <p:cNvSpPr/>
            <p:nvPr/>
          </p:nvSpPr>
          <p:spPr>
            <a:xfrm>
              <a:off x="1665" y="1538"/>
              <a:ext cx="944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3"/>
            <p:cNvSpPr/>
            <p:nvPr/>
          </p:nvSpPr>
          <p:spPr>
            <a:xfrm>
              <a:off x="1665" y="1290"/>
              <a:ext cx="13" cy="248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3"/>
            <p:cNvSpPr/>
            <p:nvPr/>
          </p:nvSpPr>
          <p:spPr>
            <a:xfrm>
              <a:off x="709" y="1290"/>
              <a:ext cx="845" cy="248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3"/>
            <p:cNvSpPr/>
            <p:nvPr/>
          </p:nvSpPr>
          <p:spPr>
            <a:xfrm>
              <a:off x="709" y="1290"/>
              <a:ext cx="857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3"/>
            <p:cNvSpPr/>
            <p:nvPr/>
          </p:nvSpPr>
          <p:spPr>
            <a:xfrm>
              <a:off x="1554" y="1290"/>
              <a:ext cx="12" cy="26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3"/>
            <p:cNvSpPr/>
            <p:nvPr/>
          </p:nvSpPr>
          <p:spPr>
            <a:xfrm>
              <a:off x="709" y="1538"/>
              <a:ext cx="845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3"/>
            <p:cNvSpPr/>
            <p:nvPr/>
          </p:nvSpPr>
          <p:spPr>
            <a:xfrm>
              <a:off x="709" y="1290"/>
              <a:ext cx="13" cy="248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3"/>
            <p:cNvSpPr/>
            <p:nvPr/>
          </p:nvSpPr>
          <p:spPr>
            <a:xfrm>
              <a:off x="709" y="1389"/>
              <a:ext cx="509" cy="149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3"/>
            <p:cNvSpPr/>
            <p:nvPr/>
          </p:nvSpPr>
          <p:spPr>
            <a:xfrm>
              <a:off x="709" y="1389"/>
              <a:ext cx="522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3"/>
            <p:cNvSpPr/>
            <p:nvPr/>
          </p:nvSpPr>
          <p:spPr>
            <a:xfrm>
              <a:off x="1218" y="1389"/>
              <a:ext cx="13" cy="16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3"/>
            <p:cNvSpPr/>
            <p:nvPr/>
          </p:nvSpPr>
          <p:spPr>
            <a:xfrm>
              <a:off x="709" y="1538"/>
              <a:ext cx="509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3"/>
            <p:cNvSpPr/>
            <p:nvPr/>
          </p:nvSpPr>
          <p:spPr>
            <a:xfrm>
              <a:off x="709" y="1389"/>
              <a:ext cx="13" cy="14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3"/>
            <p:cNvSpPr/>
            <p:nvPr/>
          </p:nvSpPr>
          <p:spPr>
            <a:xfrm>
              <a:off x="2410" y="1389"/>
              <a:ext cx="422" cy="149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3"/>
            <p:cNvSpPr/>
            <p:nvPr/>
          </p:nvSpPr>
          <p:spPr>
            <a:xfrm>
              <a:off x="2410" y="1389"/>
              <a:ext cx="435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3"/>
            <p:cNvSpPr/>
            <p:nvPr/>
          </p:nvSpPr>
          <p:spPr>
            <a:xfrm>
              <a:off x="2832" y="1389"/>
              <a:ext cx="13" cy="16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3"/>
            <p:cNvSpPr/>
            <p:nvPr/>
          </p:nvSpPr>
          <p:spPr>
            <a:xfrm>
              <a:off x="2410" y="1538"/>
              <a:ext cx="422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3"/>
            <p:cNvSpPr/>
            <p:nvPr/>
          </p:nvSpPr>
          <p:spPr>
            <a:xfrm>
              <a:off x="2410" y="1389"/>
              <a:ext cx="13" cy="14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3"/>
            <p:cNvSpPr/>
            <p:nvPr/>
          </p:nvSpPr>
          <p:spPr>
            <a:xfrm>
              <a:off x="1889" y="1389"/>
              <a:ext cx="422" cy="162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3"/>
            <p:cNvSpPr/>
            <p:nvPr/>
          </p:nvSpPr>
          <p:spPr>
            <a:xfrm>
              <a:off x="1889" y="1389"/>
              <a:ext cx="434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3"/>
            <p:cNvSpPr/>
            <p:nvPr/>
          </p:nvSpPr>
          <p:spPr>
            <a:xfrm>
              <a:off x="2311" y="1389"/>
              <a:ext cx="12" cy="17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3"/>
            <p:cNvSpPr/>
            <p:nvPr/>
          </p:nvSpPr>
          <p:spPr>
            <a:xfrm>
              <a:off x="1889" y="1551"/>
              <a:ext cx="422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3"/>
            <p:cNvSpPr/>
            <p:nvPr/>
          </p:nvSpPr>
          <p:spPr>
            <a:xfrm>
              <a:off x="1889" y="1389"/>
              <a:ext cx="12" cy="16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3"/>
            <p:cNvSpPr/>
            <p:nvPr/>
          </p:nvSpPr>
          <p:spPr>
            <a:xfrm>
              <a:off x="2932" y="1389"/>
              <a:ext cx="571" cy="149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3"/>
            <p:cNvSpPr/>
            <p:nvPr/>
          </p:nvSpPr>
          <p:spPr>
            <a:xfrm>
              <a:off x="2932" y="1389"/>
              <a:ext cx="583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3"/>
            <p:cNvSpPr/>
            <p:nvPr/>
          </p:nvSpPr>
          <p:spPr>
            <a:xfrm>
              <a:off x="3503" y="1389"/>
              <a:ext cx="12" cy="16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3"/>
            <p:cNvSpPr/>
            <p:nvPr/>
          </p:nvSpPr>
          <p:spPr>
            <a:xfrm>
              <a:off x="2932" y="1538"/>
              <a:ext cx="571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3"/>
            <p:cNvSpPr/>
            <p:nvPr/>
          </p:nvSpPr>
          <p:spPr>
            <a:xfrm>
              <a:off x="2932" y="1389"/>
              <a:ext cx="12" cy="14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3"/>
            <p:cNvSpPr/>
            <p:nvPr/>
          </p:nvSpPr>
          <p:spPr>
            <a:xfrm>
              <a:off x="1305" y="1389"/>
              <a:ext cx="484" cy="149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3"/>
            <p:cNvSpPr/>
            <p:nvPr/>
          </p:nvSpPr>
          <p:spPr>
            <a:xfrm>
              <a:off x="1305" y="1389"/>
              <a:ext cx="497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3"/>
            <p:cNvSpPr/>
            <p:nvPr/>
          </p:nvSpPr>
          <p:spPr>
            <a:xfrm>
              <a:off x="1789" y="1389"/>
              <a:ext cx="13" cy="16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3"/>
            <p:cNvSpPr/>
            <p:nvPr/>
          </p:nvSpPr>
          <p:spPr>
            <a:xfrm>
              <a:off x="1305" y="1538"/>
              <a:ext cx="484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3"/>
            <p:cNvSpPr/>
            <p:nvPr/>
          </p:nvSpPr>
          <p:spPr>
            <a:xfrm>
              <a:off x="1305" y="1389"/>
              <a:ext cx="13" cy="14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3"/>
            <p:cNvSpPr/>
            <p:nvPr/>
          </p:nvSpPr>
          <p:spPr>
            <a:xfrm>
              <a:off x="709" y="1799"/>
              <a:ext cx="2794" cy="260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3"/>
            <p:cNvSpPr/>
            <p:nvPr/>
          </p:nvSpPr>
          <p:spPr>
            <a:xfrm>
              <a:off x="709" y="1799"/>
              <a:ext cx="2806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3"/>
            <p:cNvSpPr/>
            <p:nvPr/>
          </p:nvSpPr>
          <p:spPr>
            <a:xfrm>
              <a:off x="3503" y="1799"/>
              <a:ext cx="12" cy="27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3"/>
            <p:cNvSpPr/>
            <p:nvPr/>
          </p:nvSpPr>
          <p:spPr>
            <a:xfrm>
              <a:off x="709" y="2059"/>
              <a:ext cx="2794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3"/>
            <p:cNvSpPr/>
            <p:nvPr/>
          </p:nvSpPr>
          <p:spPr>
            <a:xfrm>
              <a:off x="709" y="1799"/>
              <a:ext cx="13" cy="26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3"/>
            <p:cNvSpPr/>
            <p:nvPr/>
          </p:nvSpPr>
          <p:spPr>
            <a:xfrm>
              <a:off x="709" y="1650"/>
              <a:ext cx="2794" cy="149"/>
            </a:xfrm>
            <a:custGeom>
              <a:rect b="b" l="l" r="r" t="t"/>
              <a:pathLst>
                <a:path extrusionOk="0" h="149" w="2794">
                  <a:moveTo>
                    <a:pt x="0" y="149"/>
                  </a:moveTo>
                  <a:lnTo>
                    <a:pt x="0" y="37"/>
                  </a:lnTo>
                  <a:lnTo>
                    <a:pt x="410" y="37"/>
                  </a:lnTo>
                  <a:lnTo>
                    <a:pt x="410" y="0"/>
                  </a:lnTo>
                  <a:lnTo>
                    <a:pt x="1267" y="0"/>
                  </a:lnTo>
                  <a:lnTo>
                    <a:pt x="1267" y="37"/>
                  </a:lnTo>
                  <a:lnTo>
                    <a:pt x="1490" y="37"/>
                  </a:lnTo>
                  <a:lnTo>
                    <a:pt x="1490" y="0"/>
                  </a:lnTo>
                  <a:lnTo>
                    <a:pt x="2347" y="0"/>
                  </a:lnTo>
                  <a:lnTo>
                    <a:pt x="2347" y="37"/>
                  </a:lnTo>
                  <a:lnTo>
                    <a:pt x="2794" y="37"/>
                  </a:lnTo>
                  <a:lnTo>
                    <a:pt x="2794" y="149"/>
                  </a:lnTo>
                  <a:lnTo>
                    <a:pt x="0" y="149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3"/>
            <p:cNvSpPr/>
            <p:nvPr/>
          </p:nvSpPr>
          <p:spPr>
            <a:xfrm>
              <a:off x="709" y="1687"/>
              <a:ext cx="13" cy="1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3"/>
            <p:cNvSpPr/>
            <p:nvPr/>
          </p:nvSpPr>
          <p:spPr>
            <a:xfrm>
              <a:off x="709" y="1687"/>
              <a:ext cx="422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3"/>
            <p:cNvSpPr/>
            <p:nvPr/>
          </p:nvSpPr>
          <p:spPr>
            <a:xfrm>
              <a:off x="1119" y="1650"/>
              <a:ext cx="12" cy="3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3"/>
            <p:cNvSpPr/>
            <p:nvPr/>
          </p:nvSpPr>
          <p:spPr>
            <a:xfrm>
              <a:off x="1119" y="1650"/>
              <a:ext cx="869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3"/>
            <p:cNvSpPr/>
            <p:nvPr/>
          </p:nvSpPr>
          <p:spPr>
            <a:xfrm>
              <a:off x="1976" y="1650"/>
              <a:ext cx="12" cy="4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3"/>
            <p:cNvSpPr/>
            <p:nvPr/>
          </p:nvSpPr>
          <p:spPr>
            <a:xfrm>
              <a:off x="1976" y="1687"/>
              <a:ext cx="236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3"/>
            <p:cNvSpPr/>
            <p:nvPr/>
          </p:nvSpPr>
          <p:spPr>
            <a:xfrm>
              <a:off x="2199" y="1650"/>
              <a:ext cx="13" cy="3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3"/>
            <p:cNvSpPr/>
            <p:nvPr/>
          </p:nvSpPr>
          <p:spPr>
            <a:xfrm>
              <a:off x="2199" y="1650"/>
              <a:ext cx="869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3"/>
            <p:cNvSpPr/>
            <p:nvPr/>
          </p:nvSpPr>
          <p:spPr>
            <a:xfrm>
              <a:off x="3056" y="1650"/>
              <a:ext cx="12" cy="4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3"/>
            <p:cNvSpPr/>
            <p:nvPr/>
          </p:nvSpPr>
          <p:spPr>
            <a:xfrm>
              <a:off x="3056" y="1687"/>
              <a:ext cx="459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3"/>
            <p:cNvSpPr/>
            <p:nvPr/>
          </p:nvSpPr>
          <p:spPr>
            <a:xfrm>
              <a:off x="3503" y="1687"/>
              <a:ext cx="12" cy="12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3"/>
            <p:cNvSpPr/>
            <p:nvPr/>
          </p:nvSpPr>
          <p:spPr>
            <a:xfrm>
              <a:off x="709" y="1799"/>
              <a:ext cx="2794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3"/>
            <p:cNvSpPr/>
            <p:nvPr/>
          </p:nvSpPr>
          <p:spPr>
            <a:xfrm>
              <a:off x="1442" y="1501"/>
              <a:ext cx="236" cy="3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3"/>
            <p:cNvSpPr/>
            <p:nvPr/>
          </p:nvSpPr>
          <p:spPr>
            <a:xfrm>
              <a:off x="1442" y="1501"/>
              <a:ext cx="248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3"/>
            <p:cNvSpPr/>
            <p:nvPr/>
          </p:nvSpPr>
          <p:spPr>
            <a:xfrm>
              <a:off x="1678" y="1501"/>
              <a:ext cx="12" cy="5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3"/>
            <p:cNvSpPr/>
            <p:nvPr/>
          </p:nvSpPr>
          <p:spPr>
            <a:xfrm>
              <a:off x="1442" y="1538"/>
              <a:ext cx="236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3"/>
            <p:cNvSpPr/>
            <p:nvPr/>
          </p:nvSpPr>
          <p:spPr>
            <a:xfrm>
              <a:off x="1442" y="1501"/>
              <a:ext cx="12" cy="3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3"/>
            <p:cNvSpPr/>
            <p:nvPr/>
          </p:nvSpPr>
          <p:spPr>
            <a:xfrm>
              <a:off x="2497" y="1501"/>
              <a:ext cx="248" cy="3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3"/>
            <p:cNvSpPr/>
            <p:nvPr/>
          </p:nvSpPr>
          <p:spPr>
            <a:xfrm>
              <a:off x="2497" y="1501"/>
              <a:ext cx="261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3"/>
            <p:cNvSpPr/>
            <p:nvPr/>
          </p:nvSpPr>
          <p:spPr>
            <a:xfrm>
              <a:off x="2745" y="1501"/>
              <a:ext cx="13" cy="5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3"/>
            <p:cNvSpPr/>
            <p:nvPr/>
          </p:nvSpPr>
          <p:spPr>
            <a:xfrm>
              <a:off x="2497" y="1538"/>
              <a:ext cx="248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3"/>
            <p:cNvSpPr/>
            <p:nvPr/>
          </p:nvSpPr>
          <p:spPr>
            <a:xfrm>
              <a:off x="2497" y="1501"/>
              <a:ext cx="13" cy="3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3"/>
            <p:cNvSpPr/>
            <p:nvPr/>
          </p:nvSpPr>
          <p:spPr>
            <a:xfrm>
              <a:off x="3056" y="1476"/>
              <a:ext cx="447" cy="211"/>
            </a:xfrm>
            <a:custGeom>
              <a:rect b="b" l="l" r="r" t="t"/>
              <a:pathLst>
                <a:path extrusionOk="0" h="211" w="447">
                  <a:moveTo>
                    <a:pt x="0" y="211"/>
                  </a:moveTo>
                  <a:lnTo>
                    <a:pt x="0" y="25"/>
                  </a:lnTo>
                  <a:lnTo>
                    <a:pt x="37" y="0"/>
                  </a:lnTo>
                  <a:lnTo>
                    <a:pt x="447" y="0"/>
                  </a:lnTo>
                  <a:lnTo>
                    <a:pt x="447" y="211"/>
                  </a:lnTo>
                  <a:lnTo>
                    <a:pt x="0" y="211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3"/>
            <p:cNvSpPr/>
            <p:nvPr/>
          </p:nvSpPr>
          <p:spPr>
            <a:xfrm>
              <a:off x="3056" y="1476"/>
              <a:ext cx="50" cy="211"/>
            </a:xfrm>
            <a:custGeom>
              <a:rect b="b" l="l" r="r" t="t"/>
              <a:pathLst>
                <a:path extrusionOk="0" h="211" w="50">
                  <a:moveTo>
                    <a:pt x="0" y="211"/>
                  </a:move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50" y="13"/>
                  </a:lnTo>
                  <a:lnTo>
                    <a:pt x="12" y="37"/>
                  </a:lnTo>
                  <a:lnTo>
                    <a:pt x="0" y="25"/>
                  </a:lnTo>
                  <a:lnTo>
                    <a:pt x="12" y="25"/>
                  </a:lnTo>
                  <a:lnTo>
                    <a:pt x="12" y="211"/>
                  </a:lnTo>
                  <a:lnTo>
                    <a:pt x="0" y="211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3"/>
            <p:cNvSpPr/>
            <p:nvPr/>
          </p:nvSpPr>
          <p:spPr>
            <a:xfrm>
              <a:off x="3093" y="1476"/>
              <a:ext cx="422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3"/>
            <p:cNvSpPr/>
            <p:nvPr/>
          </p:nvSpPr>
          <p:spPr>
            <a:xfrm>
              <a:off x="3503" y="1476"/>
              <a:ext cx="12" cy="22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3"/>
            <p:cNvSpPr/>
            <p:nvPr/>
          </p:nvSpPr>
          <p:spPr>
            <a:xfrm>
              <a:off x="3056" y="1687"/>
              <a:ext cx="447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3"/>
            <p:cNvSpPr/>
            <p:nvPr/>
          </p:nvSpPr>
          <p:spPr>
            <a:xfrm>
              <a:off x="709" y="1476"/>
              <a:ext cx="410" cy="211"/>
            </a:xfrm>
            <a:custGeom>
              <a:rect b="b" l="l" r="r" t="t"/>
              <a:pathLst>
                <a:path extrusionOk="0" h="211" w="410">
                  <a:moveTo>
                    <a:pt x="410" y="211"/>
                  </a:moveTo>
                  <a:lnTo>
                    <a:pt x="410" y="25"/>
                  </a:lnTo>
                  <a:lnTo>
                    <a:pt x="373" y="0"/>
                  </a:lnTo>
                  <a:lnTo>
                    <a:pt x="0" y="0"/>
                  </a:lnTo>
                  <a:lnTo>
                    <a:pt x="0" y="211"/>
                  </a:lnTo>
                  <a:lnTo>
                    <a:pt x="410" y="211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3"/>
            <p:cNvSpPr/>
            <p:nvPr/>
          </p:nvSpPr>
          <p:spPr>
            <a:xfrm>
              <a:off x="1082" y="1476"/>
              <a:ext cx="49" cy="211"/>
            </a:xfrm>
            <a:custGeom>
              <a:rect b="b" l="l" r="r" t="t"/>
              <a:pathLst>
                <a:path extrusionOk="0" h="211" w="49">
                  <a:moveTo>
                    <a:pt x="37" y="211"/>
                  </a:moveTo>
                  <a:lnTo>
                    <a:pt x="37" y="25"/>
                  </a:lnTo>
                  <a:lnTo>
                    <a:pt x="49" y="25"/>
                  </a:lnTo>
                  <a:lnTo>
                    <a:pt x="37" y="37"/>
                  </a:lnTo>
                  <a:lnTo>
                    <a:pt x="0" y="13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49" y="211"/>
                  </a:lnTo>
                  <a:lnTo>
                    <a:pt x="37" y="211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3"/>
            <p:cNvSpPr/>
            <p:nvPr/>
          </p:nvSpPr>
          <p:spPr>
            <a:xfrm>
              <a:off x="709" y="1476"/>
              <a:ext cx="373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3"/>
            <p:cNvSpPr/>
            <p:nvPr/>
          </p:nvSpPr>
          <p:spPr>
            <a:xfrm>
              <a:off x="709" y="1476"/>
              <a:ext cx="13" cy="22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3"/>
            <p:cNvSpPr/>
            <p:nvPr/>
          </p:nvSpPr>
          <p:spPr>
            <a:xfrm>
              <a:off x="709" y="1687"/>
              <a:ext cx="422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3"/>
            <p:cNvSpPr/>
            <p:nvPr/>
          </p:nvSpPr>
          <p:spPr>
            <a:xfrm>
              <a:off x="1976" y="1464"/>
              <a:ext cx="223" cy="223"/>
            </a:xfrm>
            <a:custGeom>
              <a:rect b="b" l="l" r="r" t="t"/>
              <a:pathLst>
                <a:path extrusionOk="0" h="223" w="223">
                  <a:moveTo>
                    <a:pt x="0" y="223"/>
                  </a:moveTo>
                  <a:lnTo>
                    <a:pt x="0" y="37"/>
                  </a:lnTo>
                  <a:lnTo>
                    <a:pt x="37" y="0"/>
                  </a:lnTo>
                  <a:lnTo>
                    <a:pt x="186" y="0"/>
                  </a:lnTo>
                  <a:lnTo>
                    <a:pt x="223" y="49"/>
                  </a:lnTo>
                  <a:lnTo>
                    <a:pt x="223" y="223"/>
                  </a:lnTo>
                  <a:lnTo>
                    <a:pt x="0" y="223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3"/>
            <p:cNvSpPr/>
            <p:nvPr/>
          </p:nvSpPr>
          <p:spPr>
            <a:xfrm>
              <a:off x="1976" y="1464"/>
              <a:ext cx="236" cy="223"/>
            </a:xfrm>
            <a:custGeom>
              <a:rect b="b" l="l" r="r" t="t"/>
              <a:pathLst>
                <a:path extrusionOk="0" h="223" w="236">
                  <a:moveTo>
                    <a:pt x="0" y="223"/>
                  </a:move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86" y="0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36" y="49"/>
                  </a:lnTo>
                  <a:lnTo>
                    <a:pt x="236" y="49"/>
                  </a:lnTo>
                  <a:lnTo>
                    <a:pt x="236" y="49"/>
                  </a:lnTo>
                  <a:lnTo>
                    <a:pt x="223" y="62"/>
                  </a:lnTo>
                  <a:lnTo>
                    <a:pt x="186" y="12"/>
                  </a:lnTo>
                  <a:lnTo>
                    <a:pt x="198" y="0"/>
                  </a:lnTo>
                  <a:lnTo>
                    <a:pt x="186" y="12"/>
                  </a:lnTo>
                  <a:lnTo>
                    <a:pt x="37" y="12"/>
                  </a:lnTo>
                  <a:lnTo>
                    <a:pt x="37" y="0"/>
                  </a:lnTo>
                  <a:lnTo>
                    <a:pt x="49" y="12"/>
                  </a:lnTo>
                  <a:lnTo>
                    <a:pt x="12" y="49"/>
                  </a:lnTo>
                  <a:lnTo>
                    <a:pt x="0" y="37"/>
                  </a:lnTo>
                  <a:lnTo>
                    <a:pt x="12" y="37"/>
                  </a:lnTo>
                  <a:lnTo>
                    <a:pt x="12" y="223"/>
                  </a:lnTo>
                  <a:lnTo>
                    <a:pt x="0" y="223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3"/>
            <p:cNvSpPr/>
            <p:nvPr/>
          </p:nvSpPr>
          <p:spPr>
            <a:xfrm>
              <a:off x="2199" y="1513"/>
              <a:ext cx="13" cy="18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3"/>
            <p:cNvSpPr/>
            <p:nvPr/>
          </p:nvSpPr>
          <p:spPr>
            <a:xfrm>
              <a:off x="1976" y="1687"/>
              <a:ext cx="223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3"/>
            <p:cNvSpPr/>
            <p:nvPr/>
          </p:nvSpPr>
          <p:spPr>
            <a:xfrm>
              <a:off x="2199" y="1538"/>
              <a:ext cx="857" cy="112"/>
            </a:xfrm>
            <a:prstGeom prst="rect">
              <a:avLst/>
            </a:prstGeom>
            <a:blipFill rotWithShape="1">
              <a:blip r:embed="rId8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3"/>
            <p:cNvSpPr/>
            <p:nvPr/>
          </p:nvSpPr>
          <p:spPr>
            <a:xfrm>
              <a:off x="2199" y="1538"/>
              <a:ext cx="869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3"/>
            <p:cNvSpPr/>
            <p:nvPr/>
          </p:nvSpPr>
          <p:spPr>
            <a:xfrm>
              <a:off x="3056" y="1538"/>
              <a:ext cx="12" cy="12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3"/>
            <p:cNvSpPr/>
            <p:nvPr/>
          </p:nvSpPr>
          <p:spPr>
            <a:xfrm>
              <a:off x="2199" y="1650"/>
              <a:ext cx="857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3"/>
            <p:cNvSpPr/>
            <p:nvPr/>
          </p:nvSpPr>
          <p:spPr>
            <a:xfrm>
              <a:off x="2199" y="1538"/>
              <a:ext cx="13" cy="1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3"/>
            <p:cNvSpPr/>
            <p:nvPr/>
          </p:nvSpPr>
          <p:spPr>
            <a:xfrm>
              <a:off x="1119" y="1538"/>
              <a:ext cx="857" cy="112"/>
            </a:xfrm>
            <a:prstGeom prst="rect">
              <a:avLst/>
            </a:prstGeom>
            <a:blipFill rotWithShape="1">
              <a:blip r:embed="rId9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3"/>
            <p:cNvSpPr/>
            <p:nvPr/>
          </p:nvSpPr>
          <p:spPr>
            <a:xfrm>
              <a:off x="1119" y="1538"/>
              <a:ext cx="869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3"/>
            <p:cNvSpPr/>
            <p:nvPr/>
          </p:nvSpPr>
          <p:spPr>
            <a:xfrm>
              <a:off x="1976" y="1538"/>
              <a:ext cx="12" cy="12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3"/>
            <p:cNvSpPr/>
            <p:nvPr/>
          </p:nvSpPr>
          <p:spPr>
            <a:xfrm>
              <a:off x="1119" y="1650"/>
              <a:ext cx="857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3"/>
            <p:cNvSpPr/>
            <p:nvPr/>
          </p:nvSpPr>
          <p:spPr>
            <a:xfrm>
              <a:off x="1119" y="1538"/>
              <a:ext cx="12" cy="1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3"/>
            <p:cNvSpPr/>
            <p:nvPr/>
          </p:nvSpPr>
          <p:spPr>
            <a:xfrm>
              <a:off x="2497" y="1427"/>
              <a:ext cx="248" cy="74"/>
            </a:xfrm>
            <a:prstGeom prst="rect">
              <a:avLst/>
            </a:prstGeom>
            <a:blipFill rotWithShape="1">
              <a:blip r:embed="rId10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3"/>
            <p:cNvSpPr/>
            <p:nvPr/>
          </p:nvSpPr>
          <p:spPr>
            <a:xfrm>
              <a:off x="2497" y="1427"/>
              <a:ext cx="261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3"/>
            <p:cNvSpPr/>
            <p:nvPr/>
          </p:nvSpPr>
          <p:spPr>
            <a:xfrm>
              <a:off x="2745" y="1427"/>
              <a:ext cx="13" cy="8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3"/>
            <p:cNvSpPr/>
            <p:nvPr/>
          </p:nvSpPr>
          <p:spPr>
            <a:xfrm>
              <a:off x="2497" y="1501"/>
              <a:ext cx="248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3"/>
            <p:cNvSpPr/>
            <p:nvPr/>
          </p:nvSpPr>
          <p:spPr>
            <a:xfrm>
              <a:off x="2497" y="1427"/>
              <a:ext cx="13" cy="7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3"/>
            <p:cNvSpPr/>
            <p:nvPr/>
          </p:nvSpPr>
          <p:spPr>
            <a:xfrm>
              <a:off x="1442" y="1427"/>
              <a:ext cx="236" cy="74"/>
            </a:xfrm>
            <a:prstGeom prst="rect">
              <a:avLst/>
            </a:prstGeom>
            <a:blipFill rotWithShape="1">
              <a:blip r:embed="rId10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3"/>
            <p:cNvSpPr/>
            <p:nvPr/>
          </p:nvSpPr>
          <p:spPr>
            <a:xfrm>
              <a:off x="1442" y="1427"/>
              <a:ext cx="248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3"/>
            <p:cNvSpPr/>
            <p:nvPr/>
          </p:nvSpPr>
          <p:spPr>
            <a:xfrm>
              <a:off x="1678" y="1427"/>
              <a:ext cx="12" cy="8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3"/>
            <p:cNvSpPr/>
            <p:nvPr/>
          </p:nvSpPr>
          <p:spPr>
            <a:xfrm>
              <a:off x="1442" y="1501"/>
              <a:ext cx="236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3"/>
            <p:cNvSpPr/>
            <p:nvPr/>
          </p:nvSpPr>
          <p:spPr>
            <a:xfrm>
              <a:off x="1442" y="1427"/>
              <a:ext cx="12" cy="7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3"/>
            <p:cNvSpPr/>
            <p:nvPr/>
          </p:nvSpPr>
          <p:spPr>
            <a:xfrm>
              <a:off x="2745" y="1538"/>
              <a:ext cx="311" cy="50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3"/>
            <p:cNvSpPr/>
            <p:nvPr/>
          </p:nvSpPr>
          <p:spPr>
            <a:xfrm>
              <a:off x="2745" y="1538"/>
              <a:ext cx="323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3"/>
            <p:cNvSpPr/>
            <p:nvPr/>
          </p:nvSpPr>
          <p:spPr>
            <a:xfrm>
              <a:off x="3056" y="1538"/>
              <a:ext cx="12" cy="6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3"/>
            <p:cNvSpPr/>
            <p:nvPr/>
          </p:nvSpPr>
          <p:spPr>
            <a:xfrm>
              <a:off x="2745" y="1588"/>
              <a:ext cx="311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3"/>
            <p:cNvSpPr/>
            <p:nvPr/>
          </p:nvSpPr>
          <p:spPr>
            <a:xfrm>
              <a:off x="2745" y="1538"/>
              <a:ext cx="13" cy="5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3"/>
            <p:cNvSpPr/>
            <p:nvPr/>
          </p:nvSpPr>
          <p:spPr>
            <a:xfrm>
              <a:off x="2199" y="1538"/>
              <a:ext cx="298" cy="50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3"/>
            <p:cNvSpPr/>
            <p:nvPr/>
          </p:nvSpPr>
          <p:spPr>
            <a:xfrm>
              <a:off x="2199" y="1538"/>
              <a:ext cx="311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3"/>
            <p:cNvSpPr/>
            <p:nvPr/>
          </p:nvSpPr>
          <p:spPr>
            <a:xfrm>
              <a:off x="2497" y="1538"/>
              <a:ext cx="13" cy="6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3"/>
            <p:cNvSpPr/>
            <p:nvPr/>
          </p:nvSpPr>
          <p:spPr>
            <a:xfrm>
              <a:off x="2199" y="1588"/>
              <a:ext cx="298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3"/>
            <p:cNvSpPr/>
            <p:nvPr/>
          </p:nvSpPr>
          <p:spPr>
            <a:xfrm>
              <a:off x="2199" y="1538"/>
              <a:ext cx="13" cy="5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3"/>
            <p:cNvSpPr/>
            <p:nvPr/>
          </p:nvSpPr>
          <p:spPr>
            <a:xfrm>
              <a:off x="1119" y="1538"/>
              <a:ext cx="323" cy="50"/>
            </a:xfrm>
            <a:prstGeom prst="rect">
              <a:avLst/>
            </a:prstGeom>
            <a:blipFill rotWithShape="1">
              <a:blip r:embed="rId11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3"/>
            <p:cNvSpPr/>
            <p:nvPr/>
          </p:nvSpPr>
          <p:spPr>
            <a:xfrm>
              <a:off x="1119" y="1538"/>
              <a:ext cx="335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1442" y="1538"/>
              <a:ext cx="12" cy="6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1119" y="1588"/>
              <a:ext cx="323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1119" y="1538"/>
              <a:ext cx="12" cy="5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1678" y="1538"/>
              <a:ext cx="298" cy="50"/>
            </a:xfrm>
            <a:prstGeom prst="rect">
              <a:avLst/>
            </a:prstGeom>
            <a:blipFill rotWithShape="1">
              <a:blip r:embed="rId11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1678" y="1538"/>
              <a:ext cx="310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1976" y="1538"/>
              <a:ext cx="12" cy="6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1678" y="1588"/>
              <a:ext cx="298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1678" y="1538"/>
              <a:ext cx="12" cy="5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3"/>
            <p:cNvSpPr/>
            <p:nvPr/>
          </p:nvSpPr>
          <p:spPr>
            <a:xfrm>
              <a:off x="4024" y="1389"/>
              <a:ext cx="1251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(j) After deposition and 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3"/>
            <p:cNvSpPr/>
            <p:nvPr/>
          </p:nvSpPr>
          <p:spPr>
            <a:xfrm>
              <a:off x="4024" y="1501"/>
              <a:ext cx="1389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patterning of first Al layer.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3751" y="1129"/>
              <a:ext cx="112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3503" y="1253"/>
              <a:ext cx="62" cy="74"/>
            </a:xfrm>
            <a:custGeom>
              <a:rect b="b" l="l" r="r" t="t"/>
              <a:pathLst>
                <a:path extrusionOk="0" h="74" w="62">
                  <a:moveTo>
                    <a:pt x="50" y="49"/>
                  </a:moveTo>
                  <a:lnTo>
                    <a:pt x="62" y="74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12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5" y="25"/>
                  </a:lnTo>
                  <a:lnTo>
                    <a:pt x="25" y="0"/>
                  </a:lnTo>
                  <a:lnTo>
                    <a:pt x="37" y="25"/>
                  </a:lnTo>
                  <a:lnTo>
                    <a:pt x="37" y="25"/>
                  </a:lnTo>
                  <a:lnTo>
                    <a:pt x="12" y="74"/>
                  </a:lnTo>
                  <a:lnTo>
                    <a:pt x="0" y="74"/>
                  </a:lnTo>
                  <a:lnTo>
                    <a:pt x="12" y="62"/>
                  </a:lnTo>
                  <a:lnTo>
                    <a:pt x="62" y="62"/>
                  </a:lnTo>
                  <a:lnTo>
                    <a:pt x="62" y="74"/>
                  </a:lnTo>
                  <a:lnTo>
                    <a:pt x="50" y="74"/>
                  </a:lnTo>
                  <a:lnTo>
                    <a:pt x="37" y="49"/>
                  </a:lnTo>
                  <a:lnTo>
                    <a:pt x="50" y="49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3528" y="1278"/>
              <a:ext cx="25" cy="24"/>
            </a:xfrm>
            <a:custGeom>
              <a:rect b="b" l="l" r="r" t="t"/>
              <a:pathLst>
                <a:path extrusionOk="0" h="24" w="25">
                  <a:moveTo>
                    <a:pt x="12" y="0"/>
                  </a:moveTo>
                  <a:lnTo>
                    <a:pt x="25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3515" y="1278"/>
              <a:ext cx="50" cy="49"/>
            </a:xfrm>
            <a:custGeom>
              <a:rect b="b" l="l" r="r" t="t"/>
              <a:pathLst>
                <a:path extrusionOk="0" h="49" w="50">
                  <a:moveTo>
                    <a:pt x="38" y="24"/>
                  </a:moveTo>
                  <a:lnTo>
                    <a:pt x="50" y="49"/>
                  </a:lnTo>
                  <a:lnTo>
                    <a:pt x="0" y="49"/>
                  </a:lnTo>
                  <a:lnTo>
                    <a:pt x="25" y="0"/>
                  </a:lnTo>
                  <a:lnTo>
                    <a:pt x="38" y="24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3565" y="1216"/>
              <a:ext cx="174" cy="99"/>
            </a:xfrm>
            <a:custGeom>
              <a:rect b="b" l="l" r="r" t="t"/>
              <a:pathLst>
                <a:path extrusionOk="0" h="99" w="174">
                  <a:moveTo>
                    <a:pt x="174" y="12"/>
                  </a:moveTo>
                  <a:lnTo>
                    <a:pt x="174" y="0"/>
                  </a:lnTo>
                  <a:lnTo>
                    <a:pt x="0" y="86"/>
                  </a:lnTo>
                  <a:lnTo>
                    <a:pt x="0" y="99"/>
                  </a:lnTo>
                  <a:lnTo>
                    <a:pt x="174" y="12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0" name="Google Shape;1370;p13"/>
          <p:cNvSpPr/>
          <p:nvPr/>
        </p:nvSpPr>
        <p:spPr>
          <a:xfrm>
            <a:off x="5521325" y="4017963"/>
            <a:ext cx="1588" cy="1905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13"/>
          <p:cNvSpPr/>
          <p:nvPr/>
        </p:nvSpPr>
        <p:spPr>
          <a:xfrm>
            <a:off x="5245100" y="4154488"/>
            <a:ext cx="1588" cy="2063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13"/>
          <p:cNvSpPr/>
          <p:nvPr/>
        </p:nvSpPr>
        <p:spPr>
          <a:xfrm>
            <a:off x="5935663" y="4194175"/>
            <a:ext cx="1587" cy="2063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13"/>
          <p:cNvSpPr/>
          <p:nvPr/>
        </p:nvSpPr>
        <p:spPr>
          <a:xfrm>
            <a:off x="5659438" y="4332288"/>
            <a:ext cx="1587" cy="1905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4" name="Google Shape;1374;p13"/>
          <p:cNvGrpSpPr/>
          <p:nvPr/>
        </p:nvGrpSpPr>
        <p:grpSpPr>
          <a:xfrm>
            <a:off x="1125538" y="3898900"/>
            <a:ext cx="7689850" cy="1773238"/>
            <a:chOff x="709" y="2456"/>
            <a:chExt cx="4844" cy="1117"/>
          </a:xfrm>
        </p:grpSpPr>
        <p:sp>
          <p:nvSpPr>
            <p:cNvPr id="1375" name="Google Shape;1375;p13"/>
            <p:cNvSpPr/>
            <p:nvPr/>
          </p:nvSpPr>
          <p:spPr>
            <a:xfrm>
              <a:off x="2783" y="2617"/>
              <a:ext cx="459" cy="186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2783" y="2617"/>
              <a:ext cx="472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3242" y="2617"/>
              <a:ext cx="13" cy="19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2783" y="2803"/>
              <a:ext cx="459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2783" y="2617"/>
              <a:ext cx="12" cy="18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3"/>
            <p:cNvSpPr/>
            <p:nvPr/>
          </p:nvSpPr>
          <p:spPr>
            <a:xfrm>
              <a:off x="1901" y="2617"/>
              <a:ext cx="472" cy="186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3"/>
            <p:cNvSpPr/>
            <p:nvPr/>
          </p:nvSpPr>
          <p:spPr>
            <a:xfrm>
              <a:off x="1901" y="2617"/>
              <a:ext cx="484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3"/>
            <p:cNvSpPr/>
            <p:nvPr/>
          </p:nvSpPr>
          <p:spPr>
            <a:xfrm>
              <a:off x="2373" y="2617"/>
              <a:ext cx="12" cy="19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1901" y="2803"/>
              <a:ext cx="472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3"/>
            <p:cNvSpPr/>
            <p:nvPr/>
          </p:nvSpPr>
          <p:spPr>
            <a:xfrm>
              <a:off x="1901" y="2617"/>
              <a:ext cx="13" cy="18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3"/>
            <p:cNvSpPr/>
            <p:nvPr/>
          </p:nvSpPr>
          <p:spPr>
            <a:xfrm>
              <a:off x="958" y="2617"/>
              <a:ext cx="459" cy="186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3"/>
            <p:cNvSpPr/>
            <p:nvPr/>
          </p:nvSpPr>
          <p:spPr>
            <a:xfrm>
              <a:off x="958" y="2617"/>
              <a:ext cx="471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3"/>
            <p:cNvSpPr/>
            <p:nvPr/>
          </p:nvSpPr>
          <p:spPr>
            <a:xfrm>
              <a:off x="1417" y="2617"/>
              <a:ext cx="12" cy="19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3"/>
            <p:cNvSpPr/>
            <p:nvPr/>
          </p:nvSpPr>
          <p:spPr>
            <a:xfrm>
              <a:off x="958" y="2803"/>
              <a:ext cx="459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3"/>
            <p:cNvSpPr/>
            <p:nvPr/>
          </p:nvSpPr>
          <p:spPr>
            <a:xfrm>
              <a:off x="958" y="2617"/>
              <a:ext cx="12" cy="18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3"/>
            <p:cNvSpPr/>
            <p:nvPr/>
          </p:nvSpPr>
          <p:spPr>
            <a:xfrm>
              <a:off x="2125" y="2704"/>
              <a:ext cx="707" cy="186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3"/>
            <p:cNvSpPr/>
            <p:nvPr/>
          </p:nvSpPr>
          <p:spPr>
            <a:xfrm>
              <a:off x="2125" y="2704"/>
              <a:ext cx="720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3"/>
            <p:cNvSpPr/>
            <p:nvPr/>
          </p:nvSpPr>
          <p:spPr>
            <a:xfrm>
              <a:off x="2832" y="2704"/>
              <a:ext cx="13" cy="19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3"/>
            <p:cNvSpPr/>
            <p:nvPr/>
          </p:nvSpPr>
          <p:spPr>
            <a:xfrm>
              <a:off x="2125" y="2890"/>
              <a:ext cx="707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3"/>
            <p:cNvSpPr/>
            <p:nvPr/>
          </p:nvSpPr>
          <p:spPr>
            <a:xfrm>
              <a:off x="2125" y="2704"/>
              <a:ext cx="12" cy="18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3"/>
            <p:cNvSpPr/>
            <p:nvPr/>
          </p:nvSpPr>
          <p:spPr>
            <a:xfrm>
              <a:off x="1305" y="2704"/>
              <a:ext cx="733" cy="186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3"/>
            <p:cNvSpPr/>
            <p:nvPr/>
          </p:nvSpPr>
          <p:spPr>
            <a:xfrm>
              <a:off x="1305" y="2704"/>
              <a:ext cx="745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3"/>
            <p:cNvSpPr/>
            <p:nvPr/>
          </p:nvSpPr>
          <p:spPr>
            <a:xfrm>
              <a:off x="2038" y="2704"/>
              <a:ext cx="12" cy="19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3"/>
            <p:cNvSpPr/>
            <p:nvPr/>
          </p:nvSpPr>
          <p:spPr>
            <a:xfrm>
              <a:off x="1305" y="2890"/>
              <a:ext cx="733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1305" y="2704"/>
              <a:ext cx="13" cy="18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3"/>
            <p:cNvSpPr/>
            <p:nvPr/>
          </p:nvSpPr>
          <p:spPr>
            <a:xfrm>
              <a:off x="709" y="2704"/>
              <a:ext cx="509" cy="99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3"/>
            <p:cNvSpPr/>
            <p:nvPr/>
          </p:nvSpPr>
          <p:spPr>
            <a:xfrm>
              <a:off x="709" y="2704"/>
              <a:ext cx="522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1218" y="2704"/>
              <a:ext cx="13" cy="1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3"/>
            <p:cNvSpPr/>
            <p:nvPr/>
          </p:nvSpPr>
          <p:spPr>
            <a:xfrm>
              <a:off x="709" y="2803"/>
              <a:ext cx="509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3"/>
            <p:cNvSpPr/>
            <p:nvPr/>
          </p:nvSpPr>
          <p:spPr>
            <a:xfrm>
              <a:off x="709" y="2704"/>
              <a:ext cx="13" cy="9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3"/>
            <p:cNvSpPr/>
            <p:nvPr/>
          </p:nvSpPr>
          <p:spPr>
            <a:xfrm>
              <a:off x="2721" y="2803"/>
              <a:ext cx="782" cy="236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3"/>
            <p:cNvSpPr/>
            <p:nvPr/>
          </p:nvSpPr>
          <p:spPr>
            <a:xfrm>
              <a:off x="2721" y="2803"/>
              <a:ext cx="794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3"/>
            <p:cNvSpPr/>
            <p:nvPr/>
          </p:nvSpPr>
          <p:spPr>
            <a:xfrm>
              <a:off x="3503" y="2803"/>
              <a:ext cx="12" cy="24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3"/>
            <p:cNvSpPr/>
            <p:nvPr/>
          </p:nvSpPr>
          <p:spPr>
            <a:xfrm>
              <a:off x="2721" y="3039"/>
              <a:ext cx="782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3"/>
            <p:cNvSpPr/>
            <p:nvPr/>
          </p:nvSpPr>
          <p:spPr>
            <a:xfrm>
              <a:off x="2721" y="2803"/>
              <a:ext cx="12" cy="23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3"/>
            <p:cNvSpPr/>
            <p:nvPr/>
          </p:nvSpPr>
          <p:spPr>
            <a:xfrm>
              <a:off x="1665" y="2803"/>
              <a:ext cx="944" cy="236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3"/>
            <p:cNvSpPr/>
            <p:nvPr/>
          </p:nvSpPr>
          <p:spPr>
            <a:xfrm>
              <a:off x="1665" y="2803"/>
              <a:ext cx="956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3"/>
            <p:cNvSpPr/>
            <p:nvPr/>
          </p:nvSpPr>
          <p:spPr>
            <a:xfrm>
              <a:off x="2609" y="2803"/>
              <a:ext cx="12" cy="24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3"/>
            <p:cNvSpPr/>
            <p:nvPr/>
          </p:nvSpPr>
          <p:spPr>
            <a:xfrm>
              <a:off x="1665" y="3039"/>
              <a:ext cx="944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3"/>
            <p:cNvSpPr/>
            <p:nvPr/>
          </p:nvSpPr>
          <p:spPr>
            <a:xfrm>
              <a:off x="1665" y="2803"/>
              <a:ext cx="13" cy="23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3"/>
            <p:cNvSpPr/>
            <p:nvPr/>
          </p:nvSpPr>
          <p:spPr>
            <a:xfrm>
              <a:off x="709" y="2803"/>
              <a:ext cx="845" cy="236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709" y="2803"/>
              <a:ext cx="857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1554" y="2803"/>
              <a:ext cx="12" cy="24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709" y="3039"/>
              <a:ext cx="845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709" y="2803"/>
              <a:ext cx="13" cy="23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709" y="2890"/>
              <a:ext cx="509" cy="149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709" y="2890"/>
              <a:ext cx="522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1218" y="2890"/>
              <a:ext cx="13" cy="16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709" y="3039"/>
              <a:ext cx="509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709" y="2890"/>
              <a:ext cx="13" cy="14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2410" y="2890"/>
              <a:ext cx="422" cy="149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2410" y="2890"/>
              <a:ext cx="435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2832" y="2890"/>
              <a:ext cx="13" cy="16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2410" y="3039"/>
              <a:ext cx="422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2410" y="2890"/>
              <a:ext cx="13" cy="14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1889" y="2890"/>
              <a:ext cx="422" cy="174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1889" y="2890"/>
              <a:ext cx="434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2311" y="2890"/>
              <a:ext cx="12" cy="18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1889" y="3064"/>
              <a:ext cx="422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1889" y="2890"/>
              <a:ext cx="12" cy="17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2932" y="2890"/>
              <a:ext cx="571" cy="149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2932" y="2890"/>
              <a:ext cx="583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3503" y="2890"/>
              <a:ext cx="12" cy="16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2932" y="3039"/>
              <a:ext cx="571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2932" y="2890"/>
              <a:ext cx="12" cy="14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1305" y="2890"/>
              <a:ext cx="484" cy="149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1305" y="2890"/>
              <a:ext cx="497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1789" y="2890"/>
              <a:ext cx="13" cy="16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1305" y="3039"/>
              <a:ext cx="484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1305" y="2890"/>
              <a:ext cx="13" cy="14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709" y="3300"/>
              <a:ext cx="2794" cy="260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709" y="3300"/>
              <a:ext cx="2806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3503" y="3300"/>
              <a:ext cx="12" cy="27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709" y="3560"/>
              <a:ext cx="2794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709" y="3300"/>
              <a:ext cx="13" cy="26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709" y="3151"/>
              <a:ext cx="2794" cy="149"/>
            </a:xfrm>
            <a:custGeom>
              <a:rect b="b" l="l" r="r" t="t"/>
              <a:pathLst>
                <a:path extrusionOk="0" h="149" w="2794">
                  <a:moveTo>
                    <a:pt x="0" y="149"/>
                  </a:moveTo>
                  <a:lnTo>
                    <a:pt x="0" y="37"/>
                  </a:lnTo>
                  <a:lnTo>
                    <a:pt x="410" y="37"/>
                  </a:lnTo>
                  <a:lnTo>
                    <a:pt x="410" y="0"/>
                  </a:lnTo>
                  <a:lnTo>
                    <a:pt x="1267" y="0"/>
                  </a:lnTo>
                  <a:lnTo>
                    <a:pt x="1267" y="37"/>
                  </a:lnTo>
                  <a:lnTo>
                    <a:pt x="1490" y="37"/>
                  </a:lnTo>
                  <a:lnTo>
                    <a:pt x="1490" y="0"/>
                  </a:lnTo>
                  <a:lnTo>
                    <a:pt x="2347" y="0"/>
                  </a:lnTo>
                  <a:lnTo>
                    <a:pt x="2347" y="37"/>
                  </a:lnTo>
                  <a:lnTo>
                    <a:pt x="2794" y="37"/>
                  </a:lnTo>
                  <a:lnTo>
                    <a:pt x="2794" y="149"/>
                  </a:lnTo>
                  <a:lnTo>
                    <a:pt x="0" y="149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709" y="3188"/>
              <a:ext cx="13" cy="1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709" y="3188"/>
              <a:ext cx="422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1119" y="3151"/>
              <a:ext cx="12" cy="3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1119" y="3151"/>
              <a:ext cx="869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1976" y="3151"/>
              <a:ext cx="12" cy="4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1976" y="3188"/>
              <a:ext cx="236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2199" y="3151"/>
              <a:ext cx="13" cy="3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2199" y="3151"/>
              <a:ext cx="869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3056" y="3151"/>
              <a:ext cx="12" cy="4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3056" y="3188"/>
              <a:ext cx="459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3503" y="3188"/>
              <a:ext cx="12" cy="12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709" y="3300"/>
              <a:ext cx="2794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1442" y="3002"/>
              <a:ext cx="236" cy="3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1442" y="3002"/>
              <a:ext cx="248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1678" y="3002"/>
              <a:ext cx="12" cy="5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1442" y="3039"/>
              <a:ext cx="236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1442" y="3002"/>
              <a:ext cx="12" cy="3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2497" y="3002"/>
              <a:ext cx="248" cy="3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2497" y="3002"/>
              <a:ext cx="261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2745" y="3002"/>
              <a:ext cx="13" cy="5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2497" y="3039"/>
              <a:ext cx="248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2497" y="3002"/>
              <a:ext cx="13" cy="3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3056" y="2990"/>
              <a:ext cx="447" cy="198"/>
            </a:xfrm>
            <a:custGeom>
              <a:rect b="b" l="l" r="r" t="t"/>
              <a:pathLst>
                <a:path extrusionOk="0" h="198" w="447">
                  <a:moveTo>
                    <a:pt x="0" y="198"/>
                  </a:moveTo>
                  <a:lnTo>
                    <a:pt x="0" y="24"/>
                  </a:lnTo>
                  <a:lnTo>
                    <a:pt x="37" y="0"/>
                  </a:lnTo>
                  <a:lnTo>
                    <a:pt x="447" y="0"/>
                  </a:lnTo>
                  <a:lnTo>
                    <a:pt x="447" y="198"/>
                  </a:lnTo>
                  <a:lnTo>
                    <a:pt x="0" y="198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3056" y="2990"/>
              <a:ext cx="50" cy="198"/>
            </a:xfrm>
            <a:custGeom>
              <a:rect b="b" l="l" r="r" t="t"/>
              <a:pathLst>
                <a:path extrusionOk="0" h="198" w="50">
                  <a:moveTo>
                    <a:pt x="0" y="198"/>
                  </a:move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50" y="12"/>
                  </a:lnTo>
                  <a:lnTo>
                    <a:pt x="12" y="37"/>
                  </a:lnTo>
                  <a:lnTo>
                    <a:pt x="0" y="24"/>
                  </a:lnTo>
                  <a:lnTo>
                    <a:pt x="12" y="24"/>
                  </a:lnTo>
                  <a:lnTo>
                    <a:pt x="12" y="198"/>
                  </a:lnTo>
                  <a:lnTo>
                    <a:pt x="0" y="198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3093" y="2990"/>
              <a:ext cx="422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3503" y="2990"/>
              <a:ext cx="12" cy="21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3056" y="3188"/>
              <a:ext cx="447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709" y="2990"/>
              <a:ext cx="410" cy="198"/>
            </a:xfrm>
            <a:custGeom>
              <a:rect b="b" l="l" r="r" t="t"/>
              <a:pathLst>
                <a:path extrusionOk="0" h="198" w="410">
                  <a:moveTo>
                    <a:pt x="410" y="198"/>
                  </a:moveTo>
                  <a:lnTo>
                    <a:pt x="410" y="24"/>
                  </a:lnTo>
                  <a:lnTo>
                    <a:pt x="373" y="0"/>
                  </a:lnTo>
                  <a:lnTo>
                    <a:pt x="0" y="0"/>
                  </a:lnTo>
                  <a:lnTo>
                    <a:pt x="0" y="198"/>
                  </a:lnTo>
                  <a:lnTo>
                    <a:pt x="410" y="198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1082" y="2990"/>
              <a:ext cx="49" cy="198"/>
            </a:xfrm>
            <a:custGeom>
              <a:rect b="b" l="l" r="r" t="t"/>
              <a:pathLst>
                <a:path extrusionOk="0" h="198" w="49">
                  <a:moveTo>
                    <a:pt x="37" y="198"/>
                  </a:moveTo>
                  <a:lnTo>
                    <a:pt x="37" y="24"/>
                  </a:lnTo>
                  <a:lnTo>
                    <a:pt x="49" y="24"/>
                  </a:lnTo>
                  <a:lnTo>
                    <a:pt x="37" y="37"/>
                  </a:lnTo>
                  <a:lnTo>
                    <a:pt x="0" y="1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9" y="24"/>
                  </a:lnTo>
                  <a:lnTo>
                    <a:pt x="49" y="24"/>
                  </a:lnTo>
                  <a:lnTo>
                    <a:pt x="49" y="24"/>
                  </a:lnTo>
                  <a:lnTo>
                    <a:pt x="49" y="198"/>
                  </a:lnTo>
                  <a:lnTo>
                    <a:pt x="37" y="198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709" y="2990"/>
              <a:ext cx="373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709" y="2990"/>
              <a:ext cx="13" cy="21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709" y="3188"/>
              <a:ext cx="422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1976" y="2965"/>
              <a:ext cx="223" cy="223"/>
            </a:xfrm>
            <a:custGeom>
              <a:rect b="b" l="l" r="r" t="t"/>
              <a:pathLst>
                <a:path extrusionOk="0" h="223" w="223">
                  <a:moveTo>
                    <a:pt x="0" y="223"/>
                  </a:moveTo>
                  <a:lnTo>
                    <a:pt x="0" y="37"/>
                  </a:lnTo>
                  <a:lnTo>
                    <a:pt x="37" y="0"/>
                  </a:lnTo>
                  <a:lnTo>
                    <a:pt x="186" y="0"/>
                  </a:lnTo>
                  <a:lnTo>
                    <a:pt x="223" y="49"/>
                  </a:lnTo>
                  <a:lnTo>
                    <a:pt x="223" y="223"/>
                  </a:lnTo>
                  <a:lnTo>
                    <a:pt x="0" y="223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1976" y="2965"/>
              <a:ext cx="236" cy="223"/>
            </a:xfrm>
            <a:custGeom>
              <a:rect b="b" l="l" r="r" t="t"/>
              <a:pathLst>
                <a:path extrusionOk="0" h="223" w="236">
                  <a:moveTo>
                    <a:pt x="0" y="223"/>
                  </a:move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86" y="0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36" y="49"/>
                  </a:lnTo>
                  <a:lnTo>
                    <a:pt x="236" y="49"/>
                  </a:lnTo>
                  <a:lnTo>
                    <a:pt x="236" y="49"/>
                  </a:lnTo>
                  <a:lnTo>
                    <a:pt x="223" y="62"/>
                  </a:lnTo>
                  <a:lnTo>
                    <a:pt x="186" y="12"/>
                  </a:lnTo>
                  <a:lnTo>
                    <a:pt x="198" y="0"/>
                  </a:lnTo>
                  <a:lnTo>
                    <a:pt x="186" y="12"/>
                  </a:lnTo>
                  <a:lnTo>
                    <a:pt x="37" y="12"/>
                  </a:lnTo>
                  <a:lnTo>
                    <a:pt x="37" y="0"/>
                  </a:lnTo>
                  <a:lnTo>
                    <a:pt x="49" y="12"/>
                  </a:lnTo>
                  <a:lnTo>
                    <a:pt x="12" y="49"/>
                  </a:lnTo>
                  <a:lnTo>
                    <a:pt x="0" y="37"/>
                  </a:lnTo>
                  <a:lnTo>
                    <a:pt x="12" y="37"/>
                  </a:lnTo>
                  <a:lnTo>
                    <a:pt x="12" y="223"/>
                  </a:lnTo>
                  <a:lnTo>
                    <a:pt x="0" y="223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2199" y="3014"/>
              <a:ext cx="13" cy="18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1976" y="3188"/>
              <a:ext cx="223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2199" y="3039"/>
              <a:ext cx="857" cy="112"/>
            </a:xfrm>
            <a:prstGeom prst="rect">
              <a:avLst/>
            </a:prstGeom>
            <a:blipFill rotWithShape="1">
              <a:blip r:embed="rId8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2199" y="3039"/>
              <a:ext cx="869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3056" y="3039"/>
              <a:ext cx="12" cy="12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2199" y="3151"/>
              <a:ext cx="857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2199" y="3039"/>
              <a:ext cx="13" cy="1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1119" y="3039"/>
              <a:ext cx="857" cy="112"/>
            </a:xfrm>
            <a:prstGeom prst="rect">
              <a:avLst/>
            </a:prstGeom>
            <a:blipFill rotWithShape="1">
              <a:blip r:embed="rId9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1119" y="3039"/>
              <a:ext cx="869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1976" y="3039"/>
              <a:ext cx="12" cy="12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1119" y="3151"/>
              <a:ext cx="857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1119" y="3039"/>
              <a:ext cx="12" cy="1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2497" y="2928"/>
              <a:ext cx="248" cy="74"/>
            </a:xfrm>
            <a:prstGeom prst="rect">
              <a:avLst/>
            </a:prstGeom>
            <a:blipFill rotWithShape="1">
              <a:blip r:embed="rId10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2497" y="2928"/>
              <a:ext cx="261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2745" y="2928"/>
              <a:ext cx="13" cy="8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2497" y="3002"/>
              <a:ext cx="248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2497" y="2928"/>
              <a:ext cx="13" cy="7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1442" y="2928"/>
              <a:ext cx="236" cy="74"/>
            </a:xfrm>
            <a:prstGeom prst="rect">
              <a:avLst/>
            </a:prstGeom>
            <a:blipFill rotWithShape="1">
              <a:blip r:embed="rId10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1442" y="2928"/>
              <a:ext cx="248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1678" y="2928"/>
              <a:ext cx="12" cy="8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1442" y="3002"/>
              <a:ext cx="236" cy="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1442" y="2928"/>
              <a:ext cx="12" cy="74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2745" y="3039"/>
              <a:ext cx="311" cy="62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2745" y="3039"/>
              <a:ext cx="323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3056" y="3039"/>
              <a:ext cx="12" cy="75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2745" y="3101"/>
              <a:ext cx="311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2745" y="3039"/>
              <a:ext cx="13" cy="6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2199" y="3039"/>
              <a:ext cx="298" cy="62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2199" y="3039"/>
              <a:ext cx="311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2497" y="3039"/>
              <a:ext cx="13" cy="75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2199" y="3101"/>
              <a:ext cx="298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2199" y="3039"/>
              <a:ext cx="13" cy="6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1119" y="3039"/>
              <a:ext cx="323" cy="62"/>
            </a:xfrm>
            <a:prstGeom prst="rect">
              <a:avLst/>
            </a:prstGeom>
            <a:blipFill rotWithShape="1">
              <a:blip r:embed="rId11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1119" y="3039"/>
              <a:ext cx="335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1442" y="3039"/>
              <a:ext cx="12" cy="75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1119" y="3101"/>
              <a:ext cx="323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1119" y="3039"/>
              <a:ext cx="12" cy="6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1678" y="3039"/>
              <a:ext cx="298" cy="62"/>
            </a:xfrm>
            <a:prstGeom prst="rect">
              <a:avLst/>
            </a:prstGeom>
            <a:blipFill rotWithShape="1">
              <a:blip r:embed="rId11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1678" y="3039"/>
              <a:ext cx="310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1976" y="3039"/>
              <a:ext cx="12" cy="75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1678" y="3101"/>
              <a:ext cx="298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1678" y="3039"/>
              <a:ext cx="12" cy="6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2932" y="2704"/>
              <a:ext cx="571" cy="99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2932" y="2704"/>
              <a:ext cx="583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3503" y="2704"/>
              <a:ext cx="12" cy="112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2932" y="2803"/>
              <a:ext cx="571" cy="13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2932" y="2704"/>
              <a:ext cx="12" cy="99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4049" y="2803"/>
              <a:ext cx="1382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(k) After deposition of SiO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5458" y="2866"/>
              <a:ext cx="62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4049" y="2915"/>
              <a:ext cx="1375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insulator, etching of via’s,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4049" y="3027"/>
              <a:ext cx="1504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deposition and patterning of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4049" y="3138"/>
              <a:ext cx="992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second layer of Al.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3490" y="2456"/>
              <a:ext cx="112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3242" y="2593"/>
              <a:ext cx="62" cy="49"/>
            </a:xfrm>
            <a:custGeom>
              <a:rect b="b" l="l" r="r" t="t"/>
              <a:pathLst>
                <a:path extrusionOk="0" h="49" w="62">
                  <a:moveTo>
                    <a:pt x="50" y="24"/>
                  </a:moveTo>
                  <a:lnTo>
                    <a:pt x="62" y="49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13" y="49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25" y="12"/>
                  </a:lnTo>
                  <a:lnTo>
                    <a:pt x="37" y="0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13" y="49"/>
                  </a:lnTo>
                  <a:lnTo>
                    <a:pt x="0" y="49"/>
                  </a:lnTo>
                  <a:lnTo>
                    <a:pt x="13" y="37"/>
                  </a:lnTo>
                  <a:lnTo>
                    <a:pt x="62" y="37"/>
                  </a:lnTo>
                  <a:lnTo>
                    <a:pt x="62" y="49"/>
                  </a:lnTo>
                  <a:lnTo>
                    <a:pt x="50" y="49"/>
                  </a:lnTo>
                  <a:lnTo>
                    <a:pt x="37" y="24"/>
                  </a:lnTo>
                  <a:lnTo>
                    <a:pt x="50" y="24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3267" y="2605"/>
              <a:ext cx="25" cy="12"/>
            </a:xfrm>
            <a:custGeom>
              <a:rect b="b" l="l" r="r" t="t"/>
              <a:pathLst>
                <a:path extrusionOk="0" h="12" w="25">
                  <a:moveTo>
                    <a:pt x="12" y="0"/>
                  </a:moveTo>
                  <a:lnTo>
                    <a:pt x="25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3255" y="2605"/>
              <a:ext cx="49" cy="37"/>
            </a:xfrm>
            <a:custGeom>
              <a:rect b="b" l="l" r="r" t="t"/>
              <a:pathLst>
                <a:path extrusionOk="0" h="37" w="49">
                  <a:moveTo>
                    <a:pt x="37" y="12"/>
                  </a:moveTo>
                  <a:lnTo>
                    <a:pt x="49" y="37"/>
                  </a:lnTo>
                  <a:lnTo>
                    <a:pt x="0" y="37"/>
                  </a:lnTo>
                  <a:lnTo>
                    <a:pt x="24" y="0"/>
                  </a:lnTo>
                  <a:lnTo>
                    <a:pt x="37" y="12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3304" y="2531"/>
              <a:ext cx="174" cy="99"/>
            </a:xfrm>
            <a:custGeom>
              <a:rect b="b" l="l" r="r" t="t"/>
              <a:pathLst>
                <a:path extrusionOk="0" h="99" w="174">
                  <a:moveTo>
                    <a:pt x="174" y="12"/>
                  </a:moveTo>
                  <a:lnTo>
                    <a:pt x="174" y="0"/>
                  </a:lnTo>
                  <a:lnTo>
                    <a:pt x="0" y="86"/>
                  </a:lnTo>
                  <a:lnTo>
                    <a:pt x="0" y="99"/>
                  </a:lnTo>
                  <a:lnTo>
                    <a:pt x="174" y="12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3751" y="2568"/>
              <a:ext cx="193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SiO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3913" y="2630"/>
              <a:ext cx="62" cy="1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14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3503" y="2704"/>
              <a:ext cx="62" cy="50"/>
            </a:xfrm>
            <a:custGeom>
              <a:rect b="b" l="l" r="r" t="t"/>
              <a:pathLst>
                <a:path extrusionOk="0" h="50" w="62">
                  <a:moveTo>
                    <a:pt x="50" y="25"/>
                  </a:moveTo>
                  <a:lnTo>
                    <a:pt x="62" y="50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12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25" y="13"/>
                  </a:lnTo>
                  <a:lnTo>
                    <a:pt x="37" y="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12" y="50"/>
                  </a:lnTo>
                  <a:lnTo>
                    <a:pt x="0" y="50"/>
                  </a:lnTo>
                  <a:lnTo>
                    <a:pt x="12" y="37"/>
                  </a:lnTo>
                  <a:lnTo>
                    <a:pt x="62" y="37"/>
                  </a:lnTo>
                  <a:lnTo>
                    <a:pt x="62" y="50"/>
                  </a:lnTo>
                  <a:lnTo>
                    <a:pt x="50" y="50"/>
                  </a:lnTo>
                  <a:lnTo>
                    <a:pt x="37" y="25"/>
                  </a:lnTo>
                  <a:lnTo>
                    <a:pt x="50" y="25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3528" y="2717"/>
              <a:ext cx="25" cy="12"/>
            </a:xfrm>
            <a:custGeom>
              <a:rect b="b" l="l" r="r" t="t"/>
              <a:pathLst>
                <a:path extrusionOk="0" h="12" w="25">
                  <a:moveTo>
                    <a:pt x="12" y="0"/>
                  </a:moveTo>
                  <a:lnTo>
                    <a:pt x="25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3515" y="2717"/>
              <a:ext cx="50" cy="37"/>
            </a:xfrm>
            <a:custGeom>
              <a:rect b="b" l="l" r="r" t="t"/>
              <a:pathLst>
                <a:path extrusionOk="0" h="37" w="50">
                  <a:moveTo>
                    <a:pt x="38" y="12"/>
                  </a:moveTo>
                  <a:lnTo>
                    <a:pt x="50" y="37"/>
                  </a:lnTo>
                  <a:lnTo>
                    <a:pt x="0" y="37"/>
                  </a:lnTo>
                  <a:lnTo>
                    <a:pt x="25" y="0"/>
                  </a:lnTo>
                  <a:lnTo>
                    <a:pt x="38" y="12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3565" y="2642"/>
              <a:ext cx="174" cy="99"/>
            </a:xfrm>
            <a:custGeom>
              <a:rect b="b" l="l" r="r" t="t"/>
              <a:pathLst>
                <a:path extrusionOk="0" h="99" w="174">
                  <a:moveTo>
                    <a:pt x="174" y="13"/>
                  </a:moveTo>
                  <a:lnTo>
                    <a:pt x="174" y="0"/>
                  </a:lnTo>
                  <a:lnTo>
                    <a:pt x="0" y="87"/>
                  </a:lnTo>
                  <a:lnTo>
                    <a:pt x="0" y="99"/>
                  </a:lnTo>
                  <a:lnTo>
                    <a:pt x="174" y="13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3" name="Google Shape;1553;p14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Advanced Metallization</a:t>
            </a:r>
            <a:endParaRPr/>
          </a:p>
        </p:txBody>
      </p:sp>
      <p:pic>
        <p:nvPicPr>
          <p:cNvPr id="1554" name="Google Shape;155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8663" y="1528763"/>
            <a:ext cx="323215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0" name="Google Shape;1560;p15"/>
          <p:cNvSpPr txBox="1"/>
          <p:nvPr>
            <p:ph type="title"/>
          </p:nvPr>
        </p:nvSpPr>
        <p:spPr>
          <a:xfrm>
            <a:off x="596900" y="3270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Advanced Metallization</a:t>
            </a:r>
            <a:endParaRPr/>
          </a:p>
        </p:txBody>
      </p:sp>
      <p:pic>
        <p:nvPicPr>
          <p:cNvPr id="1561" name="Google Shape;1561;p15"/>
          <p:cNvPicPr preferRelativeResize="0"/>
          <p:nvPr/>
        </p:nvPicPr>
        <p:blipFill rotWithShape="1">
          <a:blip r:embed="rId3">
            <a:alphaModFix/>
          </a:blip>
          <a:srcRect b="8064" l="0" r="0" t="0"/>
          <a:stretch/>
        </p:blipFill>
        <p:spPr>
          <a:xfrm>
            <a:off x="4648200" y="1371600"/>
            <a:ext cx="3479800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15"/>
          <p:cNvPicPr preferRelativeResize="0"/>
          <p:nvPr/>
        </p:nvPicPr>
        <p:blipFill rotWithShape="1">
          <a:blip r:embed="rId4">
            <a:alphaModFix/>
          </a:blip>
          <a:srcRect b="4339" l="3566" r="51314" t="4340"/>
          <a:stretch/>
        </p:blipFill>
        <p:spPr>
          <a:xfrm>
            <a:off x="1066800" y="1295400"/>
            <a:ext cx="2428875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8" name="Google Shape;1568;p16"/>
          <p:cNvSpPr txBox="1"/>
          <p:nvPr>
            <p:ph type="ctrTitle"/>
          </p:nvPr>
        </p:nvSpPr>
        <p:spPr>
          <a:xfrm>
            <a:off x="5054600" y="2679700"/>
            <a:ext cx="3467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Design Rules</a:t>
            </a:r>
            <a:endParaRPr sz="4400"/>
          </a:p>
        </p:txBody>
      </p:sp>
      <p:pic>
        <p:nvPicPr>
          <p:cNvPr id="1569" name="Google Shape;156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925" y="646113"/>
            <a:ext cx="3676650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5" name="Google Shape;1575;p17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3D Perspective</a:t>
            </a:r>
            <a:endParaRPr/>
          </a:p>
        </p:txBody>
      </p:sp>
      <p:pic>
        <p:nvPicPr>
          <p:cNvPr id="1576" name="Google Shape;15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905000"/>
            <a:ext cx="6858000" cy="4262438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p17"/>
          <p:cNvSpPr txBox="1"/>
          <p:nvPr/>
        </p:nvSpPr>
        <p:spPr>
          <a:xfrm>
            <a:off x="4708525" y="2001838"/>
            <a:ext cx="1481138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rgbClr val="E71909"/>
                </a:solidFill>
                <a:latin typeface="Book Antiqua"/>
                <a:ea typeface="Book Antiqua"/>
                <a:cs typeface="Book Antiqua"/>
                <a:sym typeface="Book Antiqua"/>
              </a:rPr>
              <a:t>Polysilicon</a:t>
            </a:r>
            <a:endParaRPr i="0" sz="4400">
              <a:solidFill>
                <a:srgbClr val="0000B6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578" name="Google Shape;1578;p17"/>
          <p:cNvSpPr txBox="1"/>
          <p:nvPr/>
        </p:nvSpPr>
        <p:spPr>
          <a:xfrm>
            <a:off x="6461125" y="2078038"/>
            <a:ext cx="14668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rgbClr val="7F8183"/>
                </a:solidFill>
                <a:latin typeface="Book Antiqua"/>
                <a:ea typeface="Book Antiqua"/>
                <a:cs typeface="Book Antiqua"/>
                <a:sym typeface="Book Antiqua"/>
              </a:rPr>
              <a:t>Aluminum</a:t>
            </a:r>
            <a:endParaRPr i="0" sz="4400">
              <a:solidFill>
                <a:srgbClr val="0000B6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4" name="Google Shape;1584;p18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Rules</a:t>
            </a:r>
            <a:endParaRPr/>
          </a:p>
        </p:txBody>
      </p:sp>
      <p:sp>
        <p:nvSpPr>
          <p:cNvPr id="1585" name="Google Shape;1585;p18"/>
          <p:cNvSpPr txBox="1"/>
          <p:nvPr>
            <p:ph idx="1" type="body"/>
          </p:nvPr>
        </p:nvSpPr>
        <p:spPr>
          <a:xfrm>
            <a:off x="685800" y="1981200"/>
            <a:ext cx="8077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100"/>
              <a:buChar char="❑"/>
            </a:pPr>
            <a:r>
              <a:rPr lang="en-US" sz="2800"/>
              <a:t>Interface between designer and process engineer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2100"/>
              <a:buChar char="❑"/>
            </a:pPr>
            <a:r>
              <a:rPr lang="en-US" sz="2800"/>
              <a:t>Guidelines for constructing process masks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2100"/>
              <a:buChar char="❑"/>
            </a:pPr>
            <a:r>
              <a:rPr lang="en-US" sz="2800"/>
              <a:t>Unit dimension: Minimum line width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scalable design rules: lambda parameter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absolute dimensions (micron rules)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1" name="Google Shape;1591;p19"/>
          <p:cNvSpPr/>
          <p:nvPr/>
        </p:nvSpPr>
        <p:spPr>
          <a:xfrm>
            <a:off x="762000" y="1473200"/>
            <a:ext cx="7543800" cy="4419600"/>
          </a:xfrm>
          <a:prstGeom prst="rect">
            <a:avLst/>
          </a:prstGeom>
          <a:solidFill>
            <a:srgbClr val="DDDDDD"/>
          </a:solidFill>
          <a:ln>
            <a:noFill/>
          </a:ln>
          <a:effectLst>
            <a:outerShdw rotWithShape="0" algn="ctr" dir="2700000" dist="107763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19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CMOS Process Layers</a:t>
            </a:r>
            <a:endParaRPr/>
          </a:p>
        </p:txBody>
      </p:sp>
      <p:sp>
        <p:nvSpPr>
          <p:cNvPr id="1593" name="Google Shape;1593;p19"/>
          <p:cNvSpPr/>
          <p:nvPr/>
        </p:nvSpPr>
        <p:spPr>
          <a:xfrm>
            <a:off x="1306513" y="2233613"/>
            <a:ext cx="0" cy="95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19"/>
          <p:cNvSpPr/>
          <p:nvPr/>
        </p:nvSpPr>
        <p:spPr>
          <a:xfrm>
            <a:off x="7599363" y="2233613"/>
            <a:ext cx="0" cy="95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p19"/>
          <p:cNvSpPr/>
          <p:nvPr/>
        </p:nvSpPr>
        <p:spPr>
          <a:xfrm>
            <a:off x="3176588" y="1849438"/>
            <a:ext cx="11112" cy="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19"/>
          <p:cNvSpPr/>
          <p:nvPr/>
        </p:nvSpPr>
        <p:spPr>
          <a:xfrm>
            <a:off x="5381625" y="1849438"/>
            <a:ext cx="11113" cy="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19"/>
          <p:cNvSpPr/>
          <p:nvPr/>
        </p:nvSpPr>
        <p:spPr>
          <a:xfrm>
            <a:off x="5381625" y="6062663"/>
            <a:ext cx="11113" cy="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8" name="Google Shape;1598;p19"/>
          <p:cNvGrpSpPr/>
          <p:nvPr/>
        </p:nvGrpSpPr>
        <p:grpSpPr>
          <a:xfrm>
            <a:off x="1371600" y="1625600"/>
            <a:ext cx="6629400" cy="3978275"/>
            <a:chOff x="528" y="1152"/>
            <a:chExt cx="4176" cy="2506"/>
          </a:xfrm>
        </p:grpSpPr>
        <p:sp>
          <p:nvSpPr>
            <p:cNvPr id="1599" name="Google Shape;1599;p19"/>
            <p:cNvSpPr/>
            <p:nvPr/>
          </p:nvSpPr>
          <p:spPr>
            <a:xfrm>
              <a:off x="528" y="1152"/>
              <a:ext cx="384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Layer</a:t>
              </a:r>
              <a:endParaRPr b="1"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528" y="2258"/>
              <a:ext cx="680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Polysilicon</a:t>
              </a:r>
              <a:endParaRPr b="1"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528" y="2499"/>
              <a:ext cx="432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Metal1</a:t>
              </a:r>
              <a:endParaRPr b="1"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528" y="2747"/>
              <a:ext cx="432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Metal2</a:t>
              </a:r>
              <a:endParaRPr b="1"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528" y="2988"/>
              <a:ext cx="1024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Contact To Poly</a:t>
              </a:r>
              <a:endParaRPr b="1"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528" y="3230"/>
              <a:ext cx="1304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Contact To Diffusion</a:t>
              </a:r>
              <a:endParaRPr b="1"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528" y="3471"/>
              <a:ext cx="208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Via</a:t>
              </a:r>
              <a:endParaRPr b="1"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528" y="1480"/>
              <a:ext cx="616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Well (p,n)</a:t>
              </a:r>
              <a:endParaRPr b="1"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528" y="1728"/>
              <a:ext cx="1240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Active Area (n+,p+)</a:t>
              </a:r>
              <a:endParaRPr b="1"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2289" y="1152"/>
              <a:ext cx="376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Color</a:t>
              </a:r>
              <a:endParaRPr b="1"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3656" y="1152"/>
              <a:ext cx="1048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Representation</a:t>
              </a:r>
              <a:endParaRPr b="1"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2289" y="1521"/>
              <a:ext cx="424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Yellow</a:t>
              </a:r>
              <a:endParaRPr b="1"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2289" y="1762"/>
              <a:ext cx="400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Green</a:t>
              </a:r>
              <a:endParaRPr b="1"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2289" y="2285"/>
              <a:ext cx="264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Red</a:t>
              </a:r>
              <a:endParaRPr b="1"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2289" y="2519"/>
              <a:ext cx="288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Blue</a:t>
              </a:r>
              <a:endParaRPr b="1"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2289" y="2760"/>
              <a:ext cx="560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Magenta</a:t>
              </a:r>
              <a:endParaRPr b="1"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2289" y="2995"/>
              <a:ext cx="352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Black</a:t>
              </a:r>
              <a:endParaRPr b="1"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9"/>
            <p:cNvSpPr/>
            <p:nvPr/>
          </p:nvSpPr>
          <p:spPr>
            <a:xfrm>
              <a:off x="2289" y="3236"/>
              <a:ext cx="352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Black</a:t>
              </a:r>
              <a:endParaRPr b="1"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9"/>
            <p:cNvSpPr/>
            <p:nvPr/>
          </p:nvSpPr>
          <p:spPr>
            <a:xfrm>
              <a:off x="2289" y="3471"/>
              <a:ext cx="352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Black</a:t>
              </a:r>
              <a:endParaRPr b="1"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9"/>
            <p:cNvSpPr/>
            <p:nvPr/>
          </p:nvSpPr>
          <p:spPr>
            <a:xfrm>
              <a:off x="3821" y="1547"/>
              <a:ext cx="550" cy="2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9"/>
            <p:cNvSpPr/>
            <p:nvPr/>
          </p:nvSpPr>
          <p:spPr>
            <a:xfrm>
              <a:off x="4350" y="1554"/>
              <a:ext cx="21" cy="134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9"/>
            <p:cNvSpPr/>
            <p:nvPr/>
          </p:nvSpPr>
          <p:spPr>
            <a:xfrm>
              <a:off x="3814" y="1668"/>
              <a:ext cx="543" cy="20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9"/>
            <p:cNvSpPr/>
            <p:nvPr/>
          </p:nvSpPr>
          <p:spPr>
            <a:xfrm>
              <a:off x="3814" y="1547"/>
              <a:ext cx="21" cy="128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9"/>
            <p:cNvSpPr/>
            <p:nvPr/>
          </p:nvSpPr>
          <p:spPr>
            <a:xfrm>
              <a:off x="3821" y="1802"/>
              <a:ext cx="536" cy="121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9"/>
            <p:cNvSpPr/>
            <p:nvPr/>
          </p:nvSpPr>
          <p:spPr>
            <a:xfrm>
              <a:off x="3821" y="1802"/>
              <a:ext cx="543" cy="7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9"/>
            <p:cNvSpPr/>
            <p:nvPr/>
          </p:nvSpPr>
          <p:spPr>
            <a:xfrm>
              <a:off x="4357" y="1802"/>
              <a:ext cx="7" cy="127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9"/>
            <p:cNvSpPr/>
            <p:nvPr/>
          </p:nvSpPr>
          <p:spPr>
            <a:xfrm>
              <a:off x="3821" y="1923"/>
              <a:ext cx="536" cy="6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9"/>
            <p:cNvSpPr/>
            <p:nvPr/>
          </p:nvSpPr>
          <p:spPr>
            <a:xfrm>
              <a:off x="3821" y="1802"/>
              <a:ext cx="7" cy="121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9"/>
            <p:cNvSpPr/>
            <p:nvPr/>
          </p:nvSpPr>
          <p:spPr>
            <a:xfrm>
              <a:off x="3821" y="2325"/>
              <a:ext cx="536" cy="120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9"/>
            <p:cNvSpPr/>
            <p:nvPr/>
          </p:nvSpPr>
          <p:spPr>
            <a:xfrm>
              <a:off x="3821" y="2325"/>
              <a:ext cx="543" cy="7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9"/>
            <p:cNvSpPr/>
            <p:nvPr/>
          </p:nvSpPr>
          <p:spPr>
            <a:xfrm>
              <a:off x="4357" y="2325"/>
              <a:ext cx="7" cy="127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9"/>
            <p:cNvSpPr/>
            <p:nvPr/>
          </p:nvSpPr>
          <p:spPr>
            <a:xfrm>
              <a:off x="3821" y="2445"/>
              <a:ext cx="536" cy="7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9"/>
            <p:cNvSpPr/>
            <p:nvPr/>
          </p:nvSpPr>
          <p:spPr>
            <a:xfrm>
              <a:off x="3821" y="2325"/>
              <a:ext cx="7" cy="120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9"/>
            <p:cNvSpPr/>
            <p:nvPr/>
          </p:nvSpPr>
          <p:spPr>
            <a:xfrm>
              <a:off x="3821" y="2566"/>
              <a:ext cx="536" cy="121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9"/>
            <p:cNvSpPr/>
            <p:nvPr/>
          </p:nvSpPr>
          <p:spPr>
            <a:xfrm>
              <a:off x="3821" y="2566"/>
              <a:ext cx="543" cy="7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9"/>
            <p:cNvSpPr/>
            <p:nvPr/>
          </p:nvSpPr>
          <p:spPr>
            <a:xfrm>
              <a:off x="4357" y="2566"/>
              <a:ext cx="7" cy="127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9"/>
            <p:cNvSpPr/>
            <p:nvPr/>
          </p:nvSpPr>
          <p:spPr>
            <a:xfrm>
              <a:off x="3821" y="2687"/>
              <a:ext cx="536" cy="6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9"/>
            <p:cNvSpPr/>
            <p:nvPr/>
          </p:nvSpPr>
          <p:spPr>
            <a:xfrm>
              <a:off x="3821" y="2566"/>
              <a:ext cx="7" cy="121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9"/>
            <p:cNvSpPr/>
            <p:nvPr/>
          </p:nvSpPr>
          <p:spPr>
            <a:xfrm>
              <a:off x="3821" y="2807"/>
              <a:ext cx="536" cy="121"/>
            </a:xfrm>
            <a:prstGeom prst="rect">
              <a:avLst/>
            </a:prstGeom>
            <a:blipFill rotWithShape="1">
              <a:blip r:embed="rId8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9"/>
            <p:cNvSpPr/>
            <p:nvPr/>
          </p:nvSpPr>
          <p:spPr>
            <a:xfrm>
              <a:off x="3821" y="2807"/>
              <a:ext cx="543" cy="7"/>
            </a:xfrm>
            <a:prstGeom prst="rect">
              <a:avLst/>
            </a:prstGeom>
            <a:blipFill rotWithShape="1">
              <a:blip r:embed="rId8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9"/>
            <p:cNvSpPr/>
            <p:nvPr/>
          </p:nvSpPr>
          <p:spPr>
            <a:xfrm>
              <a:off x="4357" y="2807"/>
              <a:ext cx="7" cy="128"/>
            </a:xfrm>
            <a:prstGeom prst="rect">
              <a:avLst/>
            </a:prstGeom>
            <a:blipFill rotWithShape="1">
              <a:blip r:embed="rId8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3821" y="2928"/>
              <a:ext cx="536" cy="7"/>
            </a:xfrm>
            <a:prstGeom prst="rect">
              <a:avLst/>
            </a:prstGeom>
            <a:blipFill rotWithShape="1">
              <a:blip r:embed="rId8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9"/>
            <p:cNvSpPr/>
            <p:nvPr/>
          </p:nvSpPr>
          <p:spPr>
            <a:xfrm>
              <a:off x="3821" y="2807"/>
              <a:ext cx="7" cy="121"/>
            </a:xfrm>
            <a:prstGeom prst="rect">
              <a:avLst/>
            </a:prstGeom>
            <a:blipFill rotWithShape="1">
              <a:blip r:embed="rId8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9"/>
            <p:cNvSpPr/>
            <p:nvPr/>
          </p:nvSpPr>
          <p:spPr>
            <a:xfrm>
              <a:off x="3821" y="3049"/>
              <a:ext cx="536" cy="12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3821" y="3049"/>
              <a:ext cx="543" cy="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4357" y="3049"/>
              <a:ext cx="7" cy="12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3821" y="3169"/>
              <a:ext cx="536" cy="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3821" y="3049"/>
              <a:ext cx="7" cy="12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3821" y="3290"/>
              <a:ext cx="536" cy="12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3821" y="3290"/>
              <a:ext cx="543" cy="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4357" y="3290"/>
              <a:ext cx="7" cy="12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3821" y="3410"/>
              <a:ext cx="536" cy="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3821" y="3290"/>
              <a:ext cx="7" cy="12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3821" y="3531"/>
              <a:ext cx="536" cy="12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3821" y="3531"/>
              <a:ext cx="543" cy="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4357" y="3531"/>
              <a:ext cx="7" cy="127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3821" y="3652"/>
              <a:ext cx="536" cy="6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3821" y="3531"/>
              <a:ext cx="7" cy="121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528" y="1990"/>
              <a:ext cx="904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Select (p+,n+)</a:t>
              </a:r>
              <a:endParaRPr b="1"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9"/>
            <p:cNvSpPr/>
            <p:nvPr/>
          </p:nvSpPr>
          <p:spPr>
            <a:xfrm>
              <a:off x="2289" y="2023"/>
              <a:ext cx="400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Green</a:t>
              </a:r>
              <a:endParaRPr b="1"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3821" y="2057"/>
              <a:ext cx="550" cy="20"/>
            </a:xfrm>
            <a:prstGeom prst="rect">
              <a:avLst/>
            </a:prstGeom>
            <a:blipFill rotWithShape="1">
              <a:blip r:embed="rId9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4350" y="2063"/>
              <a:ext cx="21" cy="134"/>
            </a:xfrm>
            <a:prstGeom prst="rect">
              <a:avLst/>
            </a:prstGeom>
            <a:blipFill rotWithShape="1">
              <a:blip r:embed="rId9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3814" y="2177"/>
              <a:ext cx="543" cy="20"/>
            </a:xfrm>
            <a:prstGeom prst="rect">
              <a:avLst/>
            </a:prstGeom>
            <a:blipFill rotWithShape="1">
              <a:blip r:embed="rId9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3814" y="2057"/>
              <a:ext cx="21" cy="127"/>
            </a:xfrm>
            <a:prstGeom prst="rect">
              <a:avLst/>
            </a:prstGeom>
            <a:blipFill rotWithShape="1">
              <a:blip r:embed="rId9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2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CMOS Process</a:t>
            </a:r>
            <a:endParaRPr/>
          </a:p>
        </p:txBody>
      </p:sp>
      <p:pic>
        <p:nvPicPr>
          <p:cNvPr id="85" name="Google Shape;8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2667000"/>
            <a:ext cx="6629400" cy="243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2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8" name="Google Shape;1668;p20"/>
          <p:cNvSpPr txBox="1"/>
          <p:nvPr>
            <p:ph type="title"/>
          </p:nvPr>
        </p:nvSpPr>
        <p:spPr>
          <a:xfrm>
            <a:off x="279400" y="165100"/>
            <a:ext cx="7645400" cy="81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Layers in 0.25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lang="en-US"/>
              <a:t>m CMOS process</a:t>
            </a:r>
            <a:endParaRPr/>
          </a:p>
        </p:txBody>
      </p:sp>
      <p:pic>
        <p:nvPicPr>
          <p:cNvPr id="1669" name="Google Shape;166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1320800"/>
            <a:ext cx="5257800" cy="46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2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5" name="Google Shape;1675;p21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Intra-Layer Design Rules</a:t>
            </a:r>
            <a:endParaRPr/>
          </a:p>
        </p:txBody>
      </p:sp>
      <p:sp>
        <p:nvSpPr>
          <p:cNvPr id="1676" name="Google Shape;1676;p21"/>
          <p:cNvSpPr/>
          <p:nvPr/>
        </p:nvSpPr>
        <p:spPr>
          <a:xfrm>
            <a:off x="3657600" y="2235200"/>
            <a:ext cx="0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21"/>
          <p:cNvSpPr/>
          <p:nvPr/>
        </p:nvSpPr>
        <p:spPr>
          <a:xfrm>
            <a:off x="3175000" y="2501900"/>
            <a:ext cx="0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21"/>
          <p:cNvSpPr/>
          <p:nvPr/>
        </p:nvSpPr>
        <p:spPr>
          <a:xfrm>
            <a:off x="5791200" y="4610100"/>
            <a:ext cx="711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Metal2</a:t>
            </a:r>
            <a:endParaRPr b="1" i="0" sz="44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21"/>
          <p:cNvSpPr/>
          <p:nvPr/>
        </p:nvSpPr>
        <p:spPr>
          <a:xfrm>
            <a:off x="6705600" y="4622800"/>
            <a:ext cx="558800" cy="584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21"/>
          <p:cNvSpPr/>
          <p:nvPr/>
        </p:nvSpPr>
        <p:spPr>
          <a:xfrm>
            <a:off x="8001000" y="4622800"/>
            <a:ext cx="558800" cy="584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400">
              <a:solidFill>
                <a:schemeClr val="folHlink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681" name="Google Shape;1681;p21"/>
          <p:cNvSpPr/>
          <p:nvPr/>
        </p:nvSpPr>
        <p:spPr>
          <a:xfrm>
            <a:off x="6680200" y="5359400"/>
            <a:ext cx="76200" cy="63500"/>
          </a:xfrm>
          <a:custGeom>
            <a:rect b="b" l="l" r="r" t="t"/>
            <a:pathLst>
              <a:path extrusionOk="0" h="40" w="48">
                <a:moveTo>
                  <a:pt x="48" y="24"/>
                </a:moveTo>
                <a:lnTo>
                  <a:pt x="48" y="40"/>
                </a:lnTo>
                <a:lnTo>
                  <a:pt x="48" y="40"/>
                </a:lnTo>
                <a:lnTo>
                  <a:pt x="48" y="40"/>
                </a:lnTo>
                <a:lnTo>
                  <a:pt x="16" y="24"/>
                </a:lnTo>
                <a:lnTo>
                  <a:pt x="0" y="24"/>
                </a:lnTo>
                <a:lnTo>
                  <a:pt x="16" y="16"/>
                </a:lnTo>
                <a:lnTo>
                  <a:pt x="48" y="0"/>
                </a:lnTo>
                <a:lnTo>
                  <a:pt x="48" y="0"/>
                </a:lnTo>
                <a:lnTo>
                  <a:pt x="48" y="8"/>
                </a:lnTo>
                <a:lnTo>
                  <a:pt x="48" y="8"/>
                </a:lnTo>
                <a:lnTo>
                  <a:pt x="16" y="24"/>
                </a:lnTo>
                <a:lnTo>
                  <a:pt x="16" y="16"/>
                </a:lnTo>
                <a:lnTo>
                  <a:pt x="16" y="16"/>
                </a:lnTo>
                <a:lnTo>
                  <a:pt x="48" y="32"/>
                </a:lnTo>
                <a:lnTo>
                  <a:pt x="48" y="40"/>
                </a:lnTo>
                <a:lnTo>
                  <a:pt x="40" y="40"/>
                </a:lnTo>
                <a:lnTo>
                  <a:pt x="40" y="24"/>
                </a:lnTo>
                <a:lnTo>
                  <a:pt x="48" y="24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21"/>
          <p:cNvSpPr/>
          <p:nvPr/>
        </p:nvSpPr>
        <p:spPr>
          <a:xfrm>
            <a:off x="6743700" y="5372100"/>
            <a:ext cx="12700" cy="25400"/>
          </a:xfrm>
          <a:custGeom>
            <a:rect b="b" l="l" r="r" t="t"/>
            <a:pathLst>
              <a:path extrusionOk="0" h="16" w="8">
                <a:moveTo>
                  <a:pt x="8" y="0"/>
                </a:moveTo>
                <a:lnTo>
                  <a:pt x="8" y="16"/>
                </a:lnTo>
                <a:lnTo>
                  <a:pt x="0" y="16"/>
                </a:lnTo>
                <a:lnTo>
                  <a:pt x="0" y="16"/>
                </a:ln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21"/>
          <p:cNvSpPr/>
          <p:nvPr/>
        </p:nvSpPr>
        <p:spPr>
          <a:xfrm>
            <a:off x="6705600" y="5372100"/>
            <a:ext cx="50800" cy="50800"/>
          </a:xfrm>
          <a:custGeom>
            <a:rect b="b" l="l" r="r" t="t"/>
            <a:pathLst>
              <a:path extrusionOk="0" h="32" w="32">
                <a:moveTo>
                  <a:pt x="32" y="16"/>
                </a:moveTo>
                <a:lnTo>
                  <a:pt x="32" y="32"/>
                </a:lnTo>
                <a:lnTo>
                  <a:pt x="0" y="16"/>
                </a:lnTo>
                <a:lnTo>
                  <a:pt x="32" y="0"/>
                </a:lnTo>
                <a:lnTo>
                  <a:pt x="32" y="16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21"/>
          <p:cNvSpPr/>
          <p:nvPr/>
        </p:nvSpPr>
        <p:spPr>
          <a:xfrm>
            <a:off x="7200900" y="5359400"/>
            <a:ext cx="76200" cy="88900"/>
          </a:xfrm>
          <a:custGeom>
            <a:rect b="b" l="l" r="r" t="t"/>
            <a:pathLst>
              <a:path extrusionOk="0" h="56" w="48">
                <a:moveTo>
                  <a:pt x="0" y="24"/>
                </a:moveTo>
                <a:lnTo>
                  <a:pt x="0" y="8"/>
                </a:lnTo>
                <a:lnTo>
                  <a:pt x="0" y="0"/>
                </a:lnTo>
                <a:lnTo>
                  <a:pt x="8" y="8"/>
                </a:lnTo>
                <a:lnTo>
                  <a:pt x="32" y="24"/>
                </a:lnTo>
                <a:lnTo>
                  <a:pt x="48" y="24"/>
                </a:lnTo>
                <a:lnTo>
                  <a:pt x="32" y="32"/>
                </a:lnTo>
                <a:lnTo>
                  <a:pt x="8" y="48"/>
                </a:lnTo>
                <a:lnTo>
                  <a:pt x="0" y="56"/>
                </a:lnTo>
                <a:lnTo>
                  <a:pt x="0" y="40"/>
                </a:lnTo>
                <a:lnTo>
                  <a:pt x="0" y="40"/>
                </a:lnTo>
                <a:lnTo>
                  <a:pt x="24" y="24"/>
                </a:lnTo>
                <a:lnTo>
                  <a:pt x="32" y="32"/>
                </a:lnTo>
                <a:lnTo>
                  <a:pt x="24" y="32"/>
                </a:lnTo>
                <a:lnTo>
                  <a:pt x="0" y="16"/>
                </a:lnTo>
                <a:lnTo>
                  <a:pt x="8" y="8"/>
                </a:lnTo>
                <a:lnTo>
                  <a:pt x="8" y="8"/>
                </a:lnTo>
                <a:lnTo>
                  <a:pt x="8" y="24"/>
                </a:lnTo>
                <a:lnTo>
                  <a:pt x="0" y="24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21"/>
          <p:cNvSpPr/>
          <p:nvPr/>
        </p:nvSpPr>
        <p:spPr>
          <a:xfrm>
            <a:off x="7200900" y="5397500"/>
            <a:ext cx="12700" cy="25400"/>
          </a:xfrm>
          <a:custGeom>
            <a:rect b="b" l="l" r="r" t="t"/>
            <a:pathLst>
              <a:path extrusionOk="0" h="16" w="8">
                <a:moveTo>
                  <a:pt x="0" y="16"/>
                </a:move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8" y="0"/>
                </a:lnTo>
                <a:lnTo>
                  <a:pt x="8" y="16"/>
                </a:lnTo>
                <a:lnTo>
                  <a:pt x="0" y="16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21"/>
          <p:cNvSpPr/>
          <p:nvPr/>
        </p:nvSpPr>
        <p:spPr>
          <a:xfrm>
            <a:off x="7200900" y="5372100"/>
            <a:ext cx="38100" cy="50800"/>
          </a:xfrm>
          <a:custGeom>
            <a:rect b="b" l="l" r="r" t="t"/>
            <a:pathLst>
              <a:path extrusionOk="0" h="32" w="24">
                <a:moveTo>
                  <a:pt x="0" y="16"/>
                </a:moveTo>
                <a:lnTo>
                  <a:pt x="0" y="0"/>
                </a:lnTo>
                <a:lnTo>
                  <a:pt x="24" y="16"/>
                </a:lnTo>
                <a:lnTo>
                  <a:pt x="0" y="32"/>
                </a:lnTo>
                <a:lnTo>
                  <a:pt x="0" y="16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21"/>
          <p:cNvSpPr/>
          <p:nvPr/>
        </p:nvSpPr>
        <p:spPr>
          <a:xfrm>
            <a:off x="6769100" y="5397500"/>
            <a:ext cx="4191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21"/>
          <p:cNvSpPr/>
          <p:nvPr/>
        </p:nvSpPr>
        <p:spPr>
          <a:xfrm>
            <a:off x="7550150" y="4470400"/>
            <a:ext cx="1270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44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p21"/>
          <p:cNvSpPr/>
          <p:nvPr/>
        </p:nvSpPr>
        <p:spPr>
          <a:xfrm>
            <a:off x="7010400" y="5384800"/>
            <a:ext cx="1270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44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0" name="Google Shape;1690;p21"/>
          <p:cNvCxnSpPr/>
          <p:nvPr/>
        </p:nvCxnSpPr>
        <p:spPr>
          <a:xfrm>
            <a:off x="7239000" y="4851400"/>
            <a:ext cx="7620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691" name="Google Shape;169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07850" y="6098375"/>
            <a:ext cx="7696199" cy="39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2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7" name="Google Shape;1697;p22"/>
          <p:cNvSpPr txBox="1"/>
          <p:nvPr>
            <p:ph type="title"/>
          </p:nvPr>
        </p:nvSpPr>
        <p:spPr>
          <a:xfrm>
            <a:off x="660400" y="2762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Transistor Layout</a:t>
            </a:r>
            <a:endParaRPr/>
          </a:p>
        </p:txBody>
      </p:sp>
      <p:sp>
        <p:nvSpPr>
          <p:cNvPr id="1698" name="Google Shape;1698;p22"/>
          <p:cNvSpPr/>
          <p:nvPr/>
        </p:nvSpPr>
        <p:spPr>
          <a:xfrm>
            <a:off x="7478713" y="2438400"/>
            <a:ext cx="12700" cy="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22"/>
          <p:cNvSpPr/>
          <p:nvPr/>
        </p:nvSpPr>
        <p:spPr>
          <a:xfrm>
            <a:off x="7478713" y="2692400"/>
            <a:ext cx="12700" cy="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22"/>
          <p:cNvSpPr/>
          <p:nvPr/>
        </p:nvSpPr>
        <p:spPr>
          <a:xfrm>
            <a:off x="7478713" y="3124200"/>
            <a:ext cx="12700" cy="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22"/>
          <p:cNvSpPr/>
          <p:nvPr/>
        </p:nvSpPr>
        <p:spPr>
          <a:xfrm>
            <a:off x="7478713" y="3378200"/>
            <a:ext cx="12700" cy="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22"/>
          <p:cNvSpPr/>
          <p:nvPr/>
        </p:nvSpPr>
        <p:spPr>
          <a:xfrm>
            <a:off x="7656513" y="2755900"/>
            <a:ext cx="0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22"/>
          <p:cNvSpPr/>
          <p:nvPr/>
        </p:nvSpPr>
        <p:spPr>
          <a:xfrm>
            <a:off x="7656513" y="3086100"/>
            <a:ext cx="0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p22"/>
          <p:cNvSpPr/>
          <p:nvPr/>
        </p:nvSpPr>
        <p:spPr>
          <a:xfrm>
            <a:off x="2336800" y="2755900"/>
            <a:ext cx="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5" name="Google Shape;170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914400" y="1308100"/>
            <a:ext cx="8815388" cy="4719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2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1" name="Google Shape;1711;p23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Vias and Contacts</a:t>
            </a:r>
            <a:endParaRPr/>
          </a:p>
        </p:txBody>
      </p:sp>
      <p:pic>
        <p:nvPicPr>
          <p:cNvPr id="1712" name="Google Shape;171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828800"/>
            <a:ext cx="7261225" cy="4084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2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8" name="Google Shape;1718;p24"/>
          <p:cNvSpPr txBox="1"/>
          <p:nvPr>
            <p:ph type="title"/>
          </p:nvPr>
        </p:nvSpPr>
        <p:spPr>
          <a:xfrm>
            <a:off x="660400" y="2889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 Layer</a:t>
            </a:r>
            <a:endParaRPr/>
          </a:p>
        </p:txBody>
      </p:sp>
      <p:pic>
        <p:nvPicPr>
          <p:cNvPr id="1719" name="Google Shape;171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193800"/>
            <a:ext cx="7194550" cy="48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2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5" name="Google Shape;1725;p25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CMOS Inverter Layout</a:t>
            </a:r>
            <a:endParaRPr/>
          </a:p>
        </p:txBody>
      </p:sp>
      <p:pic>
        <p:nvPicPr>
          <p:cNvPr id="1726" name="Google Shape;172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295400"/>
            <a:ext cx="6618288" cy="4814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2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2" name="Google Shape;1732;p26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Layout Editor</a:t>
            </a:r>
            <a:endParaRPr/>
          </a:p>
        </p:txBody>
      </p:sp>
      <p:pic>
        <p:nvPicPr>
          <p:cNvPr id="1733" name="Google Shape;173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1320800"/>
            <a:ext cx="4697413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2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9" name="Google Shape;1739;p27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Rule Checker</a:t>
            </a:r>
            <a:endParaRPr/>
          </a:p>
        </p:txBody>
      </p:sp>
      <p:pic>
        <p:nvPicPr>
          <p:cNvPr id="1740" name="Google Shape;174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397000"/>
            <a:ext cx="3984625" cy="4681538"/>
          </a:xfrm>
          <a:prstGeom prst="rect">
            <a:avLst/>
          </a:prstGeom>
          <a:noFill/>
          <a:ln>
            <a:noFill/>
          </a:ln>
        </p:spPr>
      </p:pic>
      <p:sp>
        <p:nvSpPr>
          <p:cNvPr id="1741" name="Google Shape;1741;p27"/>
          <p:cNvSpPr/>
          <p:nvPr/>
        </p:nvSpPr>
        <p:spPr>
          <a:xfrm>
            <a:off x="3679825" y="4292600"/>
            <a:ext cx="4997450" cy="350838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27"/>
          <p:cNvSpPr/>
          <p:nvPr/>
        </p:nvSpPr>
        <p:spPr>
          <a:xfrm>
            <a:off x="3679825" y="4292600"/>
            <a:ext cx="5019675" cy="22225"/>
          </a:xfrm>
          <a:prstGeom prst="rect">
            <a:avLst/>
          </a:prstGeom>
          <a:blipFill rotWithShape="1">
            <a:blip r:embed="rId5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27"/>
          <p:cNvSpPr/>
          <p:nvPr/>
        </p:nvSpPr>
        <p:spPr>
          <a:xfrm>
            <a:off x="8677275" y="4292600"/>
            <a:ext cx="22225" cy="373063"/>
          </a:xfrm>
          <a:prstGeom prst="rect">
            <a:avLst/>
          </a:prstGeom>
          <a:blipFill rotWithShape="1">
            <a:blip r:embed="rId5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27"/>
          <p:cNvSpPr/>
          <p:nvPr/>
        </p:nvSpPr>
        <p:spPr>
          <a:xfrm>
            <a:off x="3679825" y="4643438"/>
            <a:ext cx="4997450" cy="22225"/>
          </a:xfrm>
          <a:prstGeom prst="rect">
            <a:avLst/>
          </a:prstGeom>
          <a:blipFill rotWithShape="1">
            <a:blip r:embed="rId5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27"/>
          <p:cNvSpPr/>
          <p:nvPr/>
        </p:nvSpPr>
        <p:spPr>
          <a:xfrm>
            <a:off x="3679825" y="4292600"/>
            <a:ext cx="22225" cy="350838"/>
          </a:xfrm>
          <a:prstGeom prst="rect">
            <a:avLst/>
          </a:prstGeom>
          <a:blipFill rotWithShape="1">
            <a:blip r:embed="rId5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p27"/>
          <p:cNvSpPr/>
          <p:nvPr/>
        </p:nvSpPr>
        <p:spPr>
          <a:xfrm>
            <a:off x="3943350" y="4359275"/>
            <a:ext cx="4354513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poly_not_fet to all_diff minimum spacing = 0.14 um.</a:t>
            </a:r>
            <a:endParaRPr b="1" i="0" sz="20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p27"/>
          <p:cNvSpPr/>
          <p:nvPr/>
        </p:nvSpPr>
        <p:spPr>
          <a:xfrm>
            <a:off x="2514600" y="4368800"/>
            <a:ext cx="1143000" cy="16002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2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3" name="Google Shape;1753;p28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Sticks Diagram</a:t>
            </a:r>
            <a:endParaRPr/>
          </a:p>
        </p:txBody>
      </p:sp>
      <p:grpSp>
        <p:nvGrpSpPr>
          <p:cNvPr id="1754" name="Google Shape;1754;p28"/>
          <p:cNvGrpSpPr/>
          <p:nvPr/>
        </p:nvGrpSpPr>
        <p:grpSpPr>
          <a:xfrm>
            <a:off x="1266825" y="1473200"/>
            <a:ext cx="3457575" cy="4587875"/>
            <a:chOff x="798" y="1104"/>
            <a:chExt cx="2178" cy="2890"/>
          </a:xfrm>
        </p:grpSpPr>
        <p:sp>
          <p:nvSpPr>
            <p:cNvPr id="1755" name="Google Shape;1755;p28"/>
            <p:cNvSpPr/>
            <p:nvPr/>
          </p:nvSpPr>
          <p:spPr>
            <a:xfrm>
              <a:off x="813" y="1126"/>
              <a:ext cx="30" cy="6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28"/>
            <p:cNvSpPr/>
            <p:nvPr/>
          </p:nvSpPr>
          <p:spPr>
            <a:xfrm>
              <a:off x="2946" y="1126"/>
              <a:ext cx="30" cy="6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28"/>
            <p:cNvSpPr/>
            <p:nvPr/>
          </p:nvSpPr>
          <p:spPr>
            <a:xfrm>
              <a:off x="843" y="1126"/>
              <a:ext cx="2103" cy="6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28"/>
            <p:cNvSpPr/>
            <p:nvPr/>
          </p:nvSpPr>
          <p:spPr>
            <a:xfrm>
              <a:off x="813" y="3498"/>
              <a:ext cx="30" cy="6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28"/>
            <p:cNvSpPr/>
            <p:nvPr/>
          </p:nvSpPr>
          <p:spPr>
            <a:xfrm>
              <a:off x="2946" y="3498"/>
              <a:ext cx="30" cy="6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28"/>
            <p:cNvSpPr/>
            <p:nvPr/>
          </p:nvSpPr>
          <p:spPr>
            <a:xfrm>
              <a:off x="843" y="3498"/>
              <a:ext cx="2103" cy="6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28"/>
            <p:cNvSpPr/>
            <p:nvPr/>
          </p:nvSpPr>
          <p:spPr>
            <a:xfrm>
              <a:off x="1834" y="1141"/>
              <a:ext cx="60" cy="30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28"/>
            <p:cNvSpPr/>
            <p:nvPr/>
          </p:nvSpPr>
          <p:spPr>
            <a:xfrm>
              <a:off x="1834" y="2312"/>
              <a:ext cx="60" cy="30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28"/>
            <p:cNvSpPr/>
            <p:nvPr/>
          </p:nvSpPr>
          <p:spPr>
            <a:xfrm>
              <a:off x="1834" y="1171"/>
              <a:ext cx="60" cy="1141"/>
            </a:xfrm>
            <a:prstGeom prst="rect">
              <a:avLst/>
            </a:prstGeom>
            <a:solidFill>
              <a:srgbClr val="CC66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28"/>
            <p:cNvSpPr/>
            <p:nvPr/>
          </p:nvSpPr>
          <p:spPr>
            <a:xfrm>
              <a:off x="1834" y="2365"/>
              <a:ext cx="60" cy="29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28"/>
            <p:cNvSpPr/>
            <p:nvPr/>
          </p:nvSpPr>
          <p:spPr>
            <a:xfrm>
              <a:off x="1834" y="3469"/>
              <a:ext cx="60" cy="29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28"/>
            <p:cNvSpPr/>
            <p:nvPr/>
          </p:nvSpPr>
          <p:spPr>
            <a:xfrm>
              <a:off x="1834" y="2394"/>
              <a:ext cx="60" cy="1075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28"/>
            <p:cNvSpPr/>
            <p:nvPr/>
          </p:nvSpPr>
          <p:spPr>
            <a:xfrm>
              <a:off x="2110" y="1723"/>
              <a:ext cx="30" cy="60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28"/>
            <p:cNvSpPr/>
            <p:nvPr/>
          </p:nvSpPr>
          <p:spPr>
            <a:xfrm>
              <a:off x="1477" y="1723"/>
              <a:ext cx="633" cy="60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28"/>
            <p:cNvSpPr/>
            <p:nvPr/>
          </p:nvSpPr>
          <p:spPr>
            <a:xfrm>
              <a:off x="1477" y="1753"/>
              <a:ext cx="59" cy="1290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28"/>
            <p:cNvSpPr/>
            <p:nvPr/>
          </p:nvSpPr>
          <p:spPr>
            <a:xfrm>
              <a:off x="2140" y="2984"/>
              <a:ext cx="30" cy="59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28"/>
            <p:cNvSpPr/>
            <p:nvPr/>
          </p:nvSpPr>
          <p:spPr>
            <a:xfrm>
              <a:off x="1506" y="2984"/>
              <a:ext cx="634" cy="59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28"/>
            <p:cNvSpPr/>
            <p:nvPr/>
          </p:nvSpPr>
          <p:spPr>
            <a:xfrm>
              <a:off x="954" y="2305"/>
              <a:ext cx="30" cy="60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28"/>
            <p:cNvSpPr/>
            <p:nvPr/>
          </p:nvSpPr>
          <p:spPr>
            <a:xfrm>
              <a:off x="1506" y="2305"/>
              <a:ext cx="30" cy="60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28"/>
            <p:cNvSpPr/>
            <p:nvPr/>
          </p:nvSpPr>
          <p:spPr>
            <a:xfrm>
              <a:off x="984" y="2305"/>
              <a:ext cx="522" cy="60"/>
            </a:xfrm>
            <a:prstGeom prst="rect">
              <a:avLst/>
            </a:prstGeom>
            <a:blipFill rotWithShape="1">
              <a:blip r:embed="rId5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28"/>
            <p:cNvSpPr/>
            <p:nvPr/>
          </p:nvSpPr>
          <p:spPr>
            <a:xfrm>
              <a:off x="1834" y="2260"/>
              <a:ext cx="30" cy="60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28"/>
            <p:cNvSpPr/>
            <p:nvPr/>
          </p:nvSpPr>
          <p:spPr>
            <a:xfrm>
              <a:off x="2506" y="2260"/>
              <a:ext cx="30" cy="60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28"/>
            <p:cNvSpPr/>
            <p:nvPr/>
          </p:nvSpPr>
          <p:spPr>
            <a:xfrm>
              <a:off x="1864" y="2260"/>
              <a:ext cx="642" cy="60"/>
            </a:xfrm>
            <a:prstGeom prst="rect">
              <a:avLst/>
            </a:prstGeom>
            <a:blipFill rotWithShape="1">
              <a:blip r:embed="rId6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28"/>
            <p:cNvSpPr/>
            <p:nvPr/>
          </p:nvSpPr>
          <p:spPr>
            <a:xfrm>
              <a:off x="1842" y="1134"/>
              <a:ext cx="60" cy="60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28"/>
            <p:cNvSpPr/>
            <p:nvPr/>
          </p:nvSpPr>
          <p:spPr>
            <a:xfrm>
              <a:off x="1842" y="1104"/>
              <a:ext cx="89" cy="60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28"/>
            <p:cNvSpPr/>
            <p:nvPr/>
          </p:nvSpPr>
          <p:spPr>
            <a:xfrm>
              <a:off x="1872" y="1134"/>
              <a:ext cx="59" cy="89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28"/>
            <p:cNvSpPr/>
            <p:nvPr/>
          </p:nvSpPr>
          <p:spPr>
            <a:xfrm>
              <a:off x="1812" y="1164"/>
              <a:ext cx="90" cy="59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28"/>
            <p:cNvSpPr/>
            <p:nvPr/>
          </p:nvSpPr>
          <p:spPr>
            <a:xfrm>
              <a:off x="1812" y="1104"/>
              <a:ext cx="60" cy="90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28"/>
            <p:cNvSpPr/>
            <p:nvPr/>
          </p:nvSpPr>
          <p:spPr>
            <a:xfrm>
              <a:off x="1842" y="3491"/>
              <a:ext cx="60" cy="60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28"/>
            <p:cNvSpPr/>
            <p:nvPr/>
          </p:nvSpPr>
          <p:spPr>
            <a:xfrm>
              <a:off x="1842" y="3461"/>
              <a:ext cx="89" cy="60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28"/>
            <p:cNvSpPr/>
            <p:nvPr/>
          </p:nvSpPr>
          <p:spPr>
            <a:xfrm>
              <a:off x="1872" y="3491"/>
              <a:ext cx="59" cy="90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28"/>
            <p:cNvSpPr/>
            <p:nvPr/>
          </p:nvSpPr>
          <p:spPr>
            <a:xfrm>
              <a:off x="1812" y="3521"/>
              <a:ext cx="90" cy="60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28"/>
            <p:cNvSpPr/>
            <p:nvPr/>
          </p:nvSpPr>
          <p:spPr>
            <a:xfrm>
              <a:off x="1812" y="3461"/>
              <a:ext cx="60" cy="90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28"/>
            <p:cNvSpPr/>
            <p:nvPr/>
          </p:nvSpPr>
          <p:spPr>
            <a:xfrm>
              <a:off x="1842" y="2275"/>
              <a:ext cx="60" cy="60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28"/>
            <p:cNvSpPr/>
            <p:nvPr/>
          </p:nvSpPr>
          <p:spPr>
            <a:xfrm>
              <a:off x="1842" y="2245"/>
              <a:ext cx="89" cy="60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28"/>
            <p:cNvSpPr/>
            <p:nvPr/>
          </p:nvSpPr>
          <p:spPr>
            <a:xfrm>
              <a:off x="1872" y="2275"/>
              <a:ext cx="59" cy="90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28"/>
            <p:cNvSpPr/>
            <p:nvPr/>
          </p:nvSpPr>
          <p:spPr>
            <a:xfrm>
              <a:off x="1812" y="2305"/>
              <a:ext cx="90" cy="60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28"/>
            <p:cNvSpPr/>
            <p:nvPr/>
          </p:nvSpPr>
          <p:spPr>
            <a:xfrm>
              <a:off x="1812" y="2245"/>
              <a:ext cx="60" cy="90"/>
            </a:xfrm>
            <a:prstGeom prst="rect">
              <a:avLst/>
            </a:prstGeom>
            <a:blipFill rotWithShape="1">
              <a:blip r:embed="rId7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28"/>
            <p:cNvSpPr/>
            <p:nvPr/>
          </p:nvSpPr>
          <p:spPr>
            <a:xfrm>
              <a:off x="2006" y="2544"/>
              <a:ext cx="124" cy="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31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rPr>
                <a:t>1</a:t>
              </a:r>
              <a:endParaRPr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28"/>
            <p:cNvSpPr/>
            <p:nvPr/>
          </p:nvSpPr>
          <p:spPr>
            <a:xfrm>
              <a:off x="2006" y="1335"/>
              <a:ext cx="120" cy="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7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28"/>
            <p:cNvSpPr/>
            <p:nvPr/>
          </p:nvSpPr>
          <p:spPr>
            <a:xfrm>
              <a:off x="798" y="1835"/>
              <a:ext cx="180" cy="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</a:t>
              </a:r>
              <a:endParaRPr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28"/>
            <p:cNvSpPr/>
            <p:nvPr/>
          </p:nvSpPr>
          <p:spPr>
            <a:xfrm>
              <a:off x="2468" y="1813"/>
              <a:ext cx="348" cy="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</a:t>
              </a:r>
              <a:endParaRPr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28"/>
            <p:cNvSpPr/>
            <p:nvPr/>
          </p:nvSpPr>
          <p:spPr>
            <a:xfrm>
              <a:off x="798" y="1238"/>
              <a:ext cx="144" cy="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</a:t>
              </a:r>
              <a:endParaRPr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28"/>
            <p:cNvSpPr/>
            <p:nvPr/>
          </p:nvSpPr>
          <p:spPr>
            <a:xfrm>
              <a:off x="954" y="1335"/>
              <a:ext cx="254" cy="2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DD</a:t>
              </a:r>
              <a:endParaRPr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8"/>
            <p:cNvSpPr/>
            <p:nvPr/>
          </p:nvSpPr>
          <p:spPr>
            <a:xfrm>
              <a:off x="880" y="3111"/>
              <a:ext cx="480" cy="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GND</a:t>
              </a:r>
              <a:endParaRPr i="0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28"/>
            <p:cNvSpPr txBox="1"/>
            <p:nvPr/>
          </p:nvSpPr>
          <p:spPr>
            <a:xfrm>
              <a:off x="891" y="3744"/>
              <a:ext cx="1989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>
                  <a:solidFill>
                    <a:srgbClr val="000082"/>
                  </a:solidFill>
                  <a:latin typeface="Arial"/>
                  <a:ea typeface="Arial"/>
                  <a:cs typeface="Arial"/>
                  <a:sym typeface="Arial"/>
                </a:rPr>
                <a:t>Stick diagram of inverter</a:t>
              </a:r>
              <a:endParaRPr i="0" sz="1800">
                <a:solidFill>
                  <a:srgbClr val="00008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1" name="Google Shape;1801;p28"/>
          <p:cNvSpPr txBox="1"/>
          <p:nvPr/>
        </p:nvSpPr>
        <p:spPr>
          <a:xfrm>
            <a:off x="4724400" y="2844800"/>
            <a:ext cx="4310063" cy="155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82"/>
              </a:buClr>
              <a:buSzPts val="2400"/>
              <a:buFont typeface="Arial"/>
              <a:buChar char="•"/>
            </a:pPr>
            <a:r>
              <a:rPr i="0" lang="en-US" sz="2400">
                <a:solidFill>
                  <a:srgbClr val="000082"/>
                </a:solidFill>
                <a:latin typeface="Arial"/>
                <a:ea typeface="Arial"/>
                <a:cs typeface="Arial"/>
                <a:sym typeface="Arial"/>
              </a:rPr>
              <a:t> Dimensionless layout entities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82"/>
              </a:buClr>
              <a:buSzPts val="2400"/>
              <a:buFont typeface="Arial"/>
              <a:buChar char="•"/>
            </a:pPr>
            <a:r>
              <a:rPr i="0" lang="en-US" sz="2400">
                <a:solidFill>
                  <a:srgbClr val="000082"/>
                </a:solidFill>
                <a:latin typeface="Arial"/>
                <a:ea typeface="Arial"/>
                <a:cs typeface="Arial"/>
                <a:sym typeface="Arial"/>
              </a:rPr>
              <a:t> Only topology is important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82"/>
              </a:buClr>
              <a:buSzPts val="2400"/>
              <a:buFont typeface="Arial"/>
              <a:buChar char="•"/>
            </a:pPr>
            <a:r>
              <a:rPr i="0" lang="en-US" sz="2400">
                <a:solidFill>
                  <a:srgbClr val="000082"/>
                </a:solidFill>
                <a:latin typeface="Arial"/>
                <a:ea typeface="Arial"/>
                <a:cs typeface="Arial"/>
                <a:sym typeface="Arial"/>
              </a:rPr>
              <a:t> Final layout generated by </a:t>
            </a:r>
            <a:br>
              <a:rPr i="0" lang="en-US" sz="2400">
                <a:solidFill>
                  <a:srgbClr val="00008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en-US" sz="2400">
                <a:solidFill>
                  <a:srgbClr val="000082"/>
                </a:solidFill>
                <a:latin typeface="Arial"/>
                <a:ea typeface="Arial"/>
                <a:cs typeface="Arial"/>
                <a:sym typeface="Arial"/>
              </a:rPr>
              <a:t>  “compaction” program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2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7" name="Google Shape;1807;p29"/>
          <p:cNvSpPr txBox="1"/>
          <p:nvPr>
            <p:ph type="ctrTitle"/>
          </p:nvPr>
        </p:nvSpPr>
        <p:spPr>
          <a:xfrm>
            <a:off x="5054600" y="2679700"/>
            <a:ext cx="3467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Packaging</a:t>
            </a:r>
            <a:endParaRPr sz="4400"/>
          </a:p>
        </p:txBody>
      </p:sp>
      <p:pic>
        <p:nvPicPr>
          <p:cNvPr id="1808" name="Google Shape;180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925" y="646113"/>
            <a:ext cx="3676650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3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Modern CMOS Process</a:t>
            </a:r>
            <a:endParaRPr/>
          </a:p>
        </p:txBody>
      </p:sp>
      <p:pic>
        <p:nvPicPr>
          <p:cNvPr id="92" name="Google Shape;9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828800"/>
            <a:ext cx="8458200" cy="32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"/>
          <p:cNvSpPr txBox="1"/>
          <p:nvPr/>
        </p:nvSpPr>
        <p:spPr>
          <a:xfrm>
            <a:off x="2209800" y="5410200"/>
            <a:ext cx="44640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rgbClr val="0000B6"/>
                </a:solidFill>
                <a:latin typeface="Arial"/>
                <a:ea typeface="Arial"/>
                <a:cs typeface="Arial"/>
                <a:sym typeface="Arial"/>
              </a:rPr>
              <a:t>Dual-Well Trench-Isolated CMOS Process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3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4" name="Google Shape;1814;p30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Packaging Requirements</a:t>
            </a:r>
            <a:endParaRPr b="0" sz="540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815" name="Google Shape;1815;p30"/>
          <p:cNvSpPr txBox="1"/>
          <p:nvPr>
            <p:ph idx="1" type="body"/>
          </p:nvPr>
        </p:nvSpPr>
        <p:spPr>
          <a:xfrm>
            <a:off x="558800" y="17653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b="1" lang="en-US"/>
              <a:t>Electrical: Low</a:t>
            </a:r>
            <a:r>
              <a:rPr b="1" lang="en-US">
                <a:solidFill>
                  <a:srgbClr val="7B84C6"/>
                </a:solidFill>
              </a:rPr>
              <a:t> </a:t>
            </a:r>
            <a:r>
              <a:rPr b="1" lang="en-US"/>
              <a:t>parasitics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2400"/>
              <a:buChar char="❑"/>
            </a:pPr>
            <a:r>
              <a:rPr b="1" lang="en-US"/>
              <a:t>Mechanical: Reliable and robust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2400"/>
              <a:buChar char="❑"/>
            </a:pPr>
            <a:r>
              <a:rPr b="1" lang="en-US"/>
              <a:t>Thermal: Efficient heat removal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2400"/>
              <a:buChar char="❑"/>
            </a:pPr>
            <a:r>
              <a:rPr b="1" lang="en-US"/>
              <a:t>Economical: Cheap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3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1" name="Google Shape;1821;p31"/>
          <p:cNvSpPr txBox="1"/>
          <p:nvPr>
            <p:ph type="title"/>
          </p:nvPr>
        </p:nvSpPr>
        <p:spPr>
          <a:xfrm>
            <a:off x="228600" y="2286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Bonding Techniques</a:t>
            </a:r>
            <a:endParaRPr b="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1822" name="Google Shape;182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088" y="1482725"/>
            <a:ext cx="6683375" cy="411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3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8" name="Google Shape;1828;p32"/>
          <p:cNvSpPr txBox="1"/>
          <p:nvPr>
            <p:ph type="title"/>
          </p:nvPr>
        </p:nvSpPr>
        <p:spPr>
          <a:xfrm>
            <a:off x="228600" y="2286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Tape-Automated Bonding (TAB)</a:t>
            </a:r>
            <a:endParaRPr b="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1829" name="Google Shape;182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057400"/>
            <a:ext cx="6764338" cy="38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3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5" name="Google Shape;1835;p33"/>
          <p:cNvSpPr txBox="1"/>
          <p:nvPr>
            <p:ph type="title"/>
          </p:nvPr>
        </p:nvSpPr>
        <p:spPr>
          <a:xfrm>
            <a:off x="228600" y="2286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Flip-Chip Bonding</a:t>
            </a:r>
            <a:endParaRPr b="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1836" name="Google Shape;183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362200"/>
            <a:ext cx="7213600" cy="27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3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2" name="Google Shape;1842;p34"/>
          <p:cNvSpPr txBox="1"/>
          <p:nvPr>
            <p:ph type="title"/>
          </p:nvPr>
        </p:nvSpPr>
        <p:spPr>
          <a:xfrm>
            <a:off x="228600" y="2286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Package-to-Board Interconnect</a:t>
            </a:r>
            <a:endParaRPr b="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1843" name="Google Shape;184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275" y="2022475"/>
            <a:ext cx="7283450" cy="28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3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9" name="Google Shape;1849;p35"/>
          <p:cNvSpPr txBox="1"/>
          <p:nvPr>
            <p:ph type="title"/>
          </p:nvPr>
        </p:nvSpPr>
        <p:spPr>
          <a:xfrm>
            <a:off x="228600" y="2286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Package Types</a:t>
            </a:r>
            <a:endParaRPr b="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1850" name="Google Shape;185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1752600"/>
            <a:ext cx="5791200" cy="44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3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6" name="Google Shape;1856;p36"/>
          <p:cNvSpPr txBox="1"/>
          <p:nvPr>
            <p:ph type="title"/>
          </p:nvPr>
        </p:nvSpPr>
        <p:spPr>
          <a:xfrm>
            <a:off x="228600" y="2286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Package Parameters</a:t>
            </a:r>
            <a:endParaRPr b="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1857" name="Google Shape;1857;p36"/>
          <p:cNvPicPr preferRelativeResize="0"/>
          <p:nvPr/>
        </p:nvPicPr>
        <p:blipFill rotWithShape="1">
          <a:blip r:embed="rId3">
            <a:alphaModFix/>
          </a:blip>
          <a:srcRect b="34640" l="12650" r="15162" t="26143"/>
          <a:stretch/>
        </p:blipFill>
        <p:spPr>
          <a:xfrm>
            <a:off x="169863" y="1485900"/>
            <a:ext cx="8570912" cy="3976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3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3" name="Google Shape;1863;p37"/>
          <p:cNvSpPr txBox="1"/>
          <p:nvPr>
            <p:ph type="title"/>
          </p:nvPr>
        </p:nvSpPr>
        <p:spPr>
          <a:xfrm>
            <a:off x="228600" y="2286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Multi-Chip Modules</a:t>
            </a:r>
            <a:endParaRPr b="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1864" name="Google Shape;186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3563" y="1300163"/>
            <a:ext cx="5354637" cy="480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4"/>
          <p:cNvSpPr txBox="1"/>
          <p:nvPr>
            <p:ph type="title"/>
          </p:nvPr>
        </p:nvSpPr>
        <p:spPr>
          <a:xfrm>
            <a:off x="660400" y="536575"/>
            <a:ext cx="7772400" cy="43021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Circuit Under Design</a:t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4076700" y="4764088"/>
            <a:ext cx="0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4076700" y="4764088"/>
            <a:ext cx="12700" cy="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0575" y="1516063"/>
            <a:ext cx="4722813" cy="355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5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Its Layout View</a:t>
            </a:r>
            <a:endParaRPr/>
          </a:p>
        </p:txBody>
      </p:sp>
      <p:pic>
        <p:nvPicPr>
          <p:cNvPr id="109" name="Google Shape;10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1213" y="1339850"/>
            <a:ext cx="3335337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6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The Manufacturing Process</a:t>
            </a:r>
            <a:endParaRPr/>
          </a:p>
        </p:txBody>
      </p:sp>
      <p:sp>
        <p:nvSpPr>
          <p:cNvPr id="116" name="Google Shape;116;p6"/>
          <p:cNvSpPr txBox="1"/>
          <p:nvPr/>
        </p:nvSpPr>
        <p:spPr>
          <a:xfrm>
            <a:off x="889275" y="2525400"/>
            <a:ext cx="7818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rgbClr val="315263"/>
                </a:solidFill>
                <a:latin typeface="Arial"/>
                <a:ea typeface="Arial"/>
                <a:cs typeface="Arial"/>
                <a:sym typeface="Arial"/>
              </a:rPr>
              <a:t>For a great tour through the IC manufacturing process </a:t>
            </a:r>
            <a:br>
              <a:rPr i="0" lang="en-US" sz="2400">
                <a:solidFill>
                  <a:srgbClr val="31526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en-US" sz="2400">
                <a:solidFill>
                  <a:srgbClr val="315263"/>
                </a:solidFill>
                <a:latin typeface="Arial"/>
                <a:ea typeface="Arial"/>
                <a:cs typeface="Arial"/>
                <a:sym typeface="Arial"/>
              </a:rPr>
              <a:t>and its different steps, check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http://www.fullman.com/semiconductors/semiconductors.html</a:t>
            </a:r>
            <a:endParaRPr i="0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7"/>
          <p:cNvSpPr/>
          <p:nvPr/>
        </p:nvSpPr>
        <p:spPr>
          <a:xfrm>
            <a:off x="3998913" y="2335213"/>
            <a:ext cx="1182687" cy="10398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7"/>
          <p:cNvSpPr/>
          <p:nvPr/>
        </p:nvSpPr>
        <p:spPr>
          <a:xfrm>
            <a:off x="3998913" y="2335213"/>
            <a:ext cx="1182687" cy="103981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8913" y="2335213"/>
            <a:ext cx="1182687" cy="103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7"/>
          <p:cNvSpPr/>
          <p:nvPr/>
        </p:nvSpPr>
        <p:spPr>
          <a:xfrm>
            <a:off x="6108700" y="2511425"/>
            <a:ext cx="1182688" cy="1279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7"/>
          <p:cNvSpPr/>
          <p:nvPr/>
        </p:nvSpPr>
        <p:spPr>
          <a:xfrm>
            <a:off x="6108700" y="2511425"/>
            <a:ext cx="1182688" cy="12795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8700" y="2511425"/>
            <a:ext cx="1182688" cy="12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"/>
          <p:cNvSpPr/>
          <p:nvPr/>
        </p:nvSpPr>
        <p:spPr>
          <a:xfrm>
            <a:off x="6300788" y="4141788"/>
            <a:ext cx="1182687" cy="71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"/>
          <p:cNvSpPr/>
          <p:nvPr/>
        </p:nvSpPr>
        <p:spPr>
          <a:xfrm>
            <a:off x="6300788" y="4141788"/>
            <a:ext cx="1182687" cy="71913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00788" y="4141788"/>
            <a:ext cx="1182687" cy="71913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7"/>
          <p:cNvSpPr/>
          <p:nvPr/>
        </p:nvSpPr>
        <p:spPr>
          <a:xfrm>
            <a:off x="4860925" y="4910138"/>
            <a:ext cx="960438" cy="958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7"/>
          <p:cNvSpPr/>
          <p:nvPr/>
        </p:nvSpPr>
        <p:spPr>
          <a:xfrm>
            <a:off x="4860925" y="4910138"/>
            <a:ext cx="960438" cy="95885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60925" y="4910138"/>
            <a:ext cx="960438" cy="9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/>
          <p:nvPr/>
        </p:nvSpPr>
        <p:spPr>
          <a:xfrm>
            <a:off x="3327400" y="5053013"/>
            <a:ext cx="782638" cy="81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"/>
          <p:cNvSpPr/>
          <p:nvPr/>
        </p:nvSpPr>
        <p:spPr>
          <a:xfrm>
            <a:off x="3327400" y="5053013"/>
            <a:ext cx="782638" cy="8159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27400" y="5053013"/>
            <a:ext cx="782638" cy="8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/>
          <p:nvPr/>
        </p:nvSpPr>
        <p:spPr>
          <a:xfrm>
            <a:off x="1600200" y="3262313"/>
            <a:ext cx="782638" cy="784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1600200" y="3262313"/>
            <a:ext cx="782638" cy="7842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00200" y="3262313"/>
            <a:ext cx="782638" cy="78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"/>
          <p:cNvSpPr/>
          <p:nvPr/>
        </p:nvSpPr>
        <p:spPr>
          <a:xfrm>
            <a:off x="2463800" y="1792288"/>
            <a:ext cx="1182688" cy="71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2463800" y="1792288"/>
            <a:ext cx="1182688" cy="71913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63800" y="1792288"/>
            <a:ext cx="1182688" cy="71913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/>
          <p:nvPr/>
        </p:nvSpPr>
        <p:spPr>
          <a:xfrm>
            <a:off x="5437188" y="1168400"/>
            <a:ext cx="1087437" cy="1087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5437188" y="1168400"/>
            <a:ext cx="1087437" cy="108743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37188" y="1168400"/>
            <a:ext cx="1087437" cy="108743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/>
          <p:nvPr/>
        </p:nvSpPr>
        <p:spPr>
          <a:xfrm>
            <a:off x="2319338" y="2287588"/>
            <a:ext cx="31750" cy="31750"/>
          </a:xfrm>
          <a:custGeom>
            <a:rect b="b" l="l" r="r" t="t"/>
            <a:pathLst>
              <a:path extrusionOk="0" h="20" w="20">
                <a:moveTo>
                  <a:pt x="20" y="10"/>
                </a:moveTo>
                <a:lnTo>
                  <a:pt x="20" y="0"/>
                </a:lnTo>
                <a:lnTo>
                  <a:pt x="10" y="0"/>
                </a:lnTo>
                <a:lnTo>
                  <a:pt x="10" y="0"/>
                </a:lnTo>
                <a:lnTo>
                  <a:pt x="0" y="10"/>
                </a:lnTo>
                <a:lnTo>
                  <a:pt x="10" y="10"/>
                </a:lnTo>
                <a:lnTo>
                  <a:pt x="10" y="20"/>
                </a:lnTo>
                <a:lnTo>
                  <a:pt x="20" y="20"/>
                </a:lnTo>
                <a:lnTo>
                  <a:pt x="20" y="1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2335213" y="2224088"/>
            <a:ext cx="144462" cy="142875"/>
          </a:xfrm>
          <a:custGeom>
            <a:rect b="b" l="l" r="r" t="t"/>
            <a:pathLst>
              <a:path extrusionOk="0" h="90" w="91">
                <a:moveTo>
                  <a:pt x="10" y="50"/>
                </a:moveTo>
                <a:lnTo>
                  <a:pt x="10" y="10"/>
                </a:lnTo>
                <a:lnTo>
                  <a:pt x="0" y="0"/>
                </a:lnTo>
                <a:lnTo>
                  <a:pt x="20" y="10"/>
                </a:lnTo>
                <a:lnTo>
                  <a:pt x="81" y="60"/>
                </a:lnTo>
                <a:lnTo>
                  <a:pt x="91" y="60"/>
                </a:lnTo>
                <a:lnTo>
                  <a:pt x="71" y="70"/>
                </a:lnTo>
                <a:lnTo>
                  <a:pt x="0" y="90"/>
                </a:lnTo>
                <a:lnTo>
                  <a:pt x="0" y="90"/>
                </a:lnTo>
                <a:lnTo>
                  <a:pt x="0" y="80"/>
                </a:lnTo>
                <a:lnTo>
                  <a:pt x="0" y="80"/>
                </a:lnTo>
                <a:lnTo>
                  <a:pt x="71" y="60"/>
                </a:lnTo>
                <a:lnTo>
                  <a:pt x="71" y="70"/>
                </a:lnTo>
                <a:lnTo>
                  <a:pt x="71" y="70"/>
                </a:lnTo>
                <a:lnTo>
                  <a:pt x="10" y="20"/>
                </a:lnTo>
                <a:lnTo>
                  <a:pt x="20" y="10"/>
                </a:lnTo>
                <a:lnTo>
                  <a:pt x="20" y="10"/>
                </a:lnTo>
                <a:lnTo>
                  <a:pt x="20" y="50"/>
                </a:lnTo>
                <a:lnTo>
                  <a:pt x="10" y="5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"/>
          <p:cNvSpPr/>
          <p:nvPr/>
        </p:nvSpPr>
        <p:spPr>
          <a:xfrm>
            <a:off x="2335213" y="2303463"/>
            <a:ext cx="31750" cy="47625"/>
          </a:xfrm>
          <a:custGeom>
            <a:rect b="b" l="l" r="r" t="t"/>
            <a:pathLst>
              <a:path extrusionOk="0" h="30" w="20">
                <a:moveTo>
                  <a:pt x="0" y="30"/>
                </a:moveTo>
                <a:lnTo>
                  <a:pt x="10" y="0"/>
                </a:lnTo>
                <a:lnTo>
                  <a:pt x="20" y="0"/>
                </a:lnTo>
                <a:lnTo>
                  <a:pt x="20" y="0"/>
                </a:lnTo>
                <a:lnTo>
                  <a:pt x="20" y="0"/>
                </a:lnTo>
                <a:lnTo>
                  <a:pt x="10" y="30"/>
                </a:lnTo>
                <a:lnTo>
                  <a:pt x="0" y="3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2335213" y="2239963"/>
            <a:ext cx="112712" cy="111125"/>
          </a:xfrm>
          <a:custGeom>
            <a:rect b="b" l="l" r="r" t="t"/>
            <a:pathLst>
              <a:path extrusionOk="0" h="70" w="71">
                <a:moveTo>
                  <a:pt x="10" y="40"/>
                </a:moveTo>
                <a:lnTo>
                  <a:pt x="10" y="0"/>
                </a:lnTo>
                <a:lnTo>
                  <a:pt x="71" y="50"/>
                </a:lnTo>
                <a:lnTo>
                  <a:pt x="0" y="70"/>
                </a:lnTo>
                <a:lnTo>
                  <a:pt x="10" y="4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2335213" y="2287588"/>
            <a:ext cx="31750" cy="31750"/>
          </a:xfrm>
          <a:custGeom>
            <a:rect b="b" l="l" r="r" t="t"/>
            <a:pathLst>
              <a:path extrusionOk="0" h="20" w="20">
                <a:moveTo>
                  <a:pt x="0" y="20"/>
                </a:moveTo>
                <a:lnTo>
                  <a:pt x="10" y="20"/>
                </a:lnTo>
                <a:lnTo>
                  <a:pt x="20" y="0"/>
                </a:lnTo>
                <a:lnTo>
                  <a:pt x="10" y="0"/>
                </a:lnTo>
                <a:lnTo>
                  <a:pt x="0" y="2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2063750" y="2111375"/>
            <a:ext cx="287338" cy="207963"/>
          </a:xfrm>
          <a:custGeom>
            <a:rect b="b" l="l" r="r" t="t"/>
            <a:pathLst>
              <a:path extrusionOk="0" h="131" w="181">
                <a:moveTo>
                  <a:pt x="171" y="131"/>
                </a:moveTo>
                <a:lnTo>
                  <a:pt x="81" y="91"/>
                </a:lnTo>
                <a:lnTo>
                  <a:pt x="71" y="91"/>
                </a:lnTo>
                <a:lnTo>
                  <a:pt x="71" y="91"/>
                </a:lnTo>
                <a:lnTo>
                  <a:pt x="0" y="10"/>
                </a:lnTo>
                <a:lnTo>
                  <a:pt x="0" y="10"/>
                </a:lnTo>
                <a:lnTo>
                  <a:pt x="20" y="0"/>
                </a:lnTo>
                <a:lnTo>
                  <a:pt x="20" y="0"/>
                </a:lnTo>
                <a:lnTo>
                  <a:pt x="91" y="81"/>
                </a:lnTo>
                <a:lnTo>
                  <a:pt x="91" y="81"/>
                </a:lnTo>
                <a:lnTo>
                  <a:pt x="91" y="71"/>
                </a:lnTo>
                <a:lnTo>
                  <a:pt x="181" y="111"/>
                </a:lnTo>
                <a:lnTo>
                  <a:pt x="171" y="131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2000250" y="1936750"/>
            <a:ext cx="95250" cy="190500"/>
          </a:xfrm>
          <a:custGeom>
            <a:rect b="b" l="l" r="r" t="t"/>
            <a:pathLst>
              <a:path extrusionOk="0" h="120" w="60">
                <a:moveTo>
                  <a:pt x="40" y="120"/>
                </a:moveTo>
                <a:lnTo>
                  <a:pt x="0" y="10"/>
                </a:lnTo>
                <a:lnTo>
                  <a:pt x="0" y="0"/>
                </a:lnTo>
                <a:lnTo>
                  <a:pt x="20" y="0"/>
                </a:lnTo>
                <a:lnTo>
                  <a:pt x="20" y="0"/>
                </a:lnTo>
                <a:lnTo>
                  <a:pt x="60" y="110"/>
                </a:lnTo>
                <a:lnTo>
                  <a:pt x="40" y="12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1968500" y="1728788"/>
            <a:ext cx="31750" cy="15875"/>
          </a:xfrm>
          <a:prstGeom prst="rect">
            <a:avLst/>
          </a:pr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1968500" y="1744663"/>
            <a:ext cx="63500" cy="192087"/>
          </a:xfrm>
          <a:custGeom>
            <a:rect b="b" l="l" r="r" t="t"/>
            <a:pathLst>
              <a:path extrusionOk="0" h="121" w="40">
                <a:moveTo>
                  <a:pt x="20" y="121"/>
                </a:moveTo>
                <a:lnTo>
                  <a:pt x="40" y="121"/>
                </a:lnTo>
                <a:lnTo>
                  <a:pt x="20" y="0"/>
                </a:lnTo>
                <a:lnTo>
                  <a:pt x="0" y="0"/>
                </a:lnTo>
                <a:lnTo>
                  <a:pt x="20" y="121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5932488" y="5373688"/>
            <a:ext cx="31750" cy="31750"/>
          </a:xfrm>
          <a:custGeom>
            <a:rect b="b" l="l" r="r" t="t"/>
            <a:pathLst>
              <a:path extrusionOk="0" h="20" w="20">
                <a:moveTo>
                  <a:pt x="0" y="10"/>
                </a:moveTo>
                <a:lnTo>
                  <a:pt x="0" y="10"/>
                </a:lnTo>
                <a:lnTo>
                  <a:pt x="10" y="20"/>
                </a:lnTo>
                <a:lnTo>
                  <a:pt x="20" y="10"/>
                </a:lnTo>
                <a:lnTo>
                  <a:pt x="20" y="10"/>
                </a:lnTo>
                <a:lnTo>
                  <a:pt x="10" y="0"/>
                </a:lnTo>
                <a:lnTo>
                  <a:pt x="10" y="0"/>
                </a:lnTo>
                <a:lnTo>
                  <a:pt x="0" y="0"/>
                </a:lnTo>
                <a:lnTo>
                  <a:pt x="0" y="1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5821363" y="5292725"/>
            <a:ext cx="111125" cy="144463"/>
          </a:xfrm>
          <a:custGeom>
            <a:rect b="b" l="l" r="r" t="t"/>
            <a:pathLst>
              <a:path extrusionOk="0" h="91" w="70">
                <a:moveTo>
                  <a:pt x="70" y="61"/>
                </a:moveTo>
                <a:lnTo>
                  <a:pt x="70" y="91"/>
                </a:lnTo>
                <a:lnTo>
                  <a:pt x="70" y="91"/>
                </a:lnTo>
                <a:lnTo>
                  <a:pt x="70" y="91"/>
                </a:lnTo>
                <a:lnTo>
                  <a:pt x="10" y="61"/>
                </a:lnTo>
                <a:lnTo>
                  <a:pt x="0" y="51"/>
                </a:lnTo>
                <a:lnTo>
                  <a:pt x="0" y="51"/>
                </a:lnTo>
                <a:lnTo>
                  <a:pt x="60" y="10"/>
                </a:lnTo>
                <a:lnTo>
                  <a:pt x="70" y="0"/>
                </a:lnTo>
                <a:lnTo>
                  <a:pt x="70" y="21"/>
                </a:lnTo>
                <a:lnTo>
                  <a:pt x="70" y="21"/>
                </a:lnTo>
                <a:lnTo>
                  <a:pt x="10" y="61"/>
                </a:lnTo>
                <a:lnTo>
                  <a:pt x="0" y="51"/>
                </a:lnTo>
                <a:lnTo>
                  <a:pt x="10" y="51"/>
                </a:lnTo>
                <a:lnTo>
                  <a:pt x="70" y="81"/>
                </a:lnTo>
                <a:lnTo>
                  <a:pt x="70" y="91"/>
                </a:lnTo>
                <a:lnTo>
                  <a:pt x="60" y="91"/>
                </a:lnTo>
                <a:lnTo>
                  <a:pt x="60" y="61"/>
                </a:lnTo>
                <a:lnTo>
                  <a:pt x="70" y="61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5916613" y="5326063"/>
            <a:ext cx="15875" cy="63500"/>
          </a:xfrm>
          <a:custGeom>
            <a:rect b="b" l="l" r="r" t="t"/>
            <a:pathLst>
              <a:path extrusionOk="0" h="40" w="10">
                <a:moveTo>
                  <a:pt x="10" y="0"/>
                </a:moveTo>
                <a:lnTo>
                  <a:pt x="1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0"/>
                </a:lnTo>
                <a:lnTo>
                  <a:pt x="1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5837238" y="5326063"/>
            <a:ext cx="95250" cy="111125"/>
          </a:xfrm>
          <a:custGeom>
            <a:rect b="b" l="l" r="r" t="t"/>
            <a:pathLst>
              <a:path extrusionOk="0" h="70" w="60">
                <a:moveTo>
                  <a:pt x="60" y="40"/>
                </a:moveTo>
                <a:lnTo>
                  <a:pt x="60" y="70"/>
                </a:lnTo>
                <a:lnTo>
                  <a:pt x="0" y="40"/>
                </a:lnTo>
                <a:lnTo>
                  <a:pt x="60" y="0"/>
                </a:lnTo>
                <a:lnTo>
                  <a:pt x="60" y="4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6859588" y="4797425"/>
            <a:ext cx="31750" cy="15875"/>
          </a:xfrm>
          <a:prstGeom prst="rect">
            <a:avLst/>
          </a:pr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6604000" y="4813300"/>
            <a:ext cx="287338" cy="400050"/>
          </a:xfrm>
          <a:custGeom>
            <a:rect b="b" l="l" r="r" t="t"/>
            <a:pathLst>
              <a:path extrusionOk="0" h="252" w="181">
                <a:moveTo>
                  <a:pt x="181" y="0"/>
                </a:moveTo>
                <a:lnTo>
                  <a:pt x="171" y="71"/>
                </a:lnTo>
                <a:lnTo>
                  <a:pt x="171" y="81"/>
                </a:lnTo>
                <a:lnTo>
                  <a:pt x="171" y="81"/>
                </a:lnTo>
                <a:lnTo>
                  <a:pt x="141" y="141"/>
                </a:lnTo>
                <a:lnTo>
                  <a:pt x="141" y="141"/>
                </a:lnTo>
                <a:lnTo>
                  <a:pt x="141" y="141"/>
                </a:lnTo>
                <a:lnTo>
                  <a:pt x="81" y="202"/>
                </a:lnTo>
                <a:lnTo>
                  <a:pt x="81" y="202"/>
                </a:lnTo>
                <a:lnTo>
                  <a:pt x="81" y="202"/>
                </a:lnTo>
                <a:lnTo>
                  <a:pt x="10" y="252"/>
                </a:lnTo>
                <a:lnTo>
                  <a:pt x="10" y="252"/>
                </a:lnTo>
                <a:lnTo>
                  <a:pt x="0" y="232"/>
                </a:lnTo>
                <a:lnTo>
                  <a:pt x="0" y="232"/>
                </a:lnTo>
                <a:lnTo>
                  <a:pt x="71" y="182"/>
                </a:lnTo>
                <a:lnTo>
                  <a:pt x="71" y="182"/>
                </a:lnTo>
                <a:lnTo>
                  <a:pt x="71" y="192"/>
                </a:lnTo>
                <a:lnTo>
                  <a:pt x="131" y="131"/>
                </a:lnTo>
                <a:lnTo>
                  <a:pt x="131" y="131"/>
                </a:lnTo>
                <a:lnTo>
                  <a:pt x="121" y="131"/>
                </a:lnTo>
                <a:lnTo>
                  <a:pt x="151" y="71"/>
                </a:lnTo>
                <a:lnTo>
                  <a:pt x="151" y="71"/>
                </a:lnTo>
                <a:lnTo>
                  <a:pt x="151" y="71"/>
                </a:lnTo>
                <a:lnTo>
                  <a:pt x="161" y="0"/>
                </a:lnTo>
                <a:lnTo>
                  <a:pt x="181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6316663" y="5181600"/>
            <a:ext cx="303212" cy="160338"/>
          </a:xfrm>
          <a:custGeom>
            <a:rect b="b" l="l" r="r" t="t"/>
            <a:pathLst>
              <a:path extrusionOk="0" h="101" w="191">
                <a:moveTo>
                  <a:pt x="191" y="20"/>
                </a:moveTo>
                <a:lnTo>
                  <a:pt x="10" y="101"/>
                </a:lnTo>
                <a:lnTo>
                  <a:pt x="0" y="101"/>
                </a:lnTo>
                <a:lnTo>
                  <a:pt x="0" y="80"/>
                </a:lnTo>
                <a:lnTo>
                  <a:pt x="0" y="80"/>
                </a:lnTo>
                <a:lnTo>
                  <a:pt x="181" y="0"/>
                </a:lnTo>
                <a:lnTo>
                  <a:pt x="191" y="2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5932488" y="5373688"/>
            <a:ext cx="15875" cy="31750"/>
          </a:xfrm>
          <a:prstGeom prst="rect">
            <a:avLst/>
          </a:pr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5948363" y="5308600"/>
            <a:ext cx="368300" cy="96838"/>
          </a:xfrm>
          <a:custGeom>
            <a:rect b="b" l="l" r="r" t="t"/>
            <a:pathLst>
              <a:path extrusionOk="0" h="61" w="232">
                <a:moveTo>
                  <a:pt x="232" y="21"/>
                </a:moveTo>
                <a:lnTo>
                  <a:pt x="232" y="0"/>
                </a:lnTo>
                <a:lnTo>
                  <a:pt x="0" y="41"/>
                </a:lnTo>
                <a:lnTo>
                  <a:pt x="0" y="61"/>
                </a:lnTo>
                <a:lnTo>
                  <a:pt x="232" y="21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3854450" y="2782888"/>
            <a:ext cx="31750" cy="31750"/>
          </a:xfrm>
          <a:custGeom>
            <a:rect b="b" l="l" r="r" t="t"/>
            <a:pathLst>
              <a:path extrusionOk="0" h="20" w="20">
                <a:moveTo>
                  <a:pt x="20" y="10"/>
                </a:moveTo>
                <a:lnTo>
                  <a:pt x="20" y="0"/>
                </a:lnTo>
                <a:lnTo>
                  <a:pt x="10" y="0"/>
                </a:lnTo>
                <a:lnTo>
                  <a:pt x="10" y="0"/>
                </a:lnTo>
                <a:lnTo>
                  <a:pt x="0" y="10"/>
                </a:lnTo>
                <a:lnTo>
                  <a:pt x="0" y="20"/>
                </a:lnTo>
                <a:lnTo>
                  <a:pt x="10" y="20"/>
                </a:lnTo>
                <a:lnTo>
                  <a:pt x="20" y="20"/>
                </a:lnTo>
                <a:lnTo>
                  <a:pt x="20" y="1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3870325" y="2719388"/>
            <a:ext cx="144463" cy="176212"/>
          </a:xfrm>
          <a:custGeom>
            <a:rect b="b" l="l" r="r" t="t"/>
            <a:pathLst>
              <a:path extrusionOk="0" h="111" w="91">
                <a:moveTo>
                  <a:pt x="10" y="50"/>
                </a:moveTo>
                <a:lnTo>
                  <a:pt x="10" y="10"/>
                </a:lnTo>
                <a:lnTo>
                  <a:pt x="0" y="0"/>
                </a:lnTo>
                <a:lnTo>
                  <a:pt x="20" y="10"/>
                </a:lnTo>
                <a:lnTo>
                  <a:pt x="81" y="50"/>
                </a:lnTo>
                <a:lnTo>
                  <a:pt x="91" y="50"/>
                </a:lnTo>
                <a:lnTo>
                  <a:pt x="81" y="60"/>
                </a:lnTo>
                <a:lnTo>
                  <a:pt x="20" y="101"/>
                </a:lnTo>
                <a:lnTo>
                  <a:pt x="10" y="111"/>
                </a:lnTo>
                <a:lnTo>
                  <a:pt x="10" y="91"/>
                </a:lnTo>
                <a:lnTo>
                  <a:pt x="10" y="91"/>
                </a:lnTo>
                <a:lnTo>
                  <a:pt x="71" y="50"/>
                </a:lnTo>
                <a:lnTo>
                  <a:pt x="81" y="60"/>
                </a:lnTo>
                <a:lnTo>
                  <a:pt x="71" y="60"/>
                </a:lnTo>
                <a:lnTo>
                  <a:pt x="10" y="20"/>
                </a:lnTo>
                <a:lnTo>
                  <a:pt x="20" y="10"/>
                </a:lnTo>
                <a:lnTo>
                  <a:pt x="20" y="10"/>
                </a:lnTo>
                <a:lnTo>
                  <a:pt x="20" y="50"/>
                </a:lnTo>
                <a:lnTo>
                  <a:pt x="10" y="5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3886200" y="2798763"/>
            <a:ext cx="15875" cy="65087"/>
          </a:xfrm>
          <a:custGeom>
            <a:rect b="b" l="l" r="r" t="t"/>
            <a:pathLst>
              <a:path extrusionOk="0" h="41" w="10">
                <a:moveTo>
                  <a:pt x="0" y="41"/>
                </a:moveTo>
                <a:lnTo>
                  <a:pt x="0" y="0"/>
                </a:lnTo>
                <a:lnTo>
                  <a:pt x="10" y="0"/>
                </a:lnTo>
                <a:lnTo>
                  <a:pt x="10" y="0"/>
                </a:lnTo>
                <a:lnTo>
                  <a:pt x="10" y="0"/>
                </a:lnTo>
                <a:lnTo>
                  <a:pt x="10" y="41"/>
                </a:lnTo>
                <a:lnTo>
                  <a:pt x="0" y="41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3886200" y="2735263"/>
            <a:ext cx="96838" cy="128587"/>
          </a:xfrm>
          <a:custGeom>
            <a:rect b="b" l="l" r="r" t="t"/>
            <a:pathLst>
              <a:path extrusionOk="0" h="81" w="61">
                <a:moveTo>
                  <a:pt x="0" y="40"/>
                </a:moveTo>
                <a:lnTo>
                  <a:pt x="0" y="0"/>
                </a:lnTo>
                <a:lnTo>
                  <a:pt x="61" y="40"/>
                </a:lnTo>
                <a:lnTo>
                  <a:pt x="0" y="81"/>
                </a:lnTo>
                <a:lnTo>
                  <a:pt x="0" y="4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3870325" y="2782888"/>
            <a:ext cx="15875" cy="31750"/>
          </a:xfrm>
          <a:prstGeom prst="rect">
            <a:avLst/>
          </a:pr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2990850" y="2606675"/>
            <a:ext cx="879475" cy="207963"/>
          </a:xfrm>
          <a:custGeom>
            <a:rect b="b" l="l" r="r" t="t"/>
            <a:pathLst>
              <a:path extrusionOk="0" h="131" w="554">
                <a:moveTo>
                  <a:pt x="554" y="131"/>
                </a:moveTo>
                <a:lnTo>
                  <a:pt x="322" y="111"/>
                </a:lnTo>
                <a:lnTo>
                  <a:pt x="322" y="111"/>
                </a:lnTo>
                <a:lnTo>
                  <a:pt x="322" y="111"/>
                </a:lnTo>
                <a:lnTo>
                  <a:pt x="141" y="71"/>
                </a:lnTo>
                <a:lnTo>
                  <a:pt x="141" y="71"/>
                </a:lnTo>
                <a:lnTo>
                  <a:pt x="141" y="71"/>
                </a:lnTo>
                <a:lnTo>
                  <a:pt x="10" y="21"/>
                </a:lnTo>
                <a:lnTo>
                  <a:pt x="0" y="21"/>
                </a:lnTo>
                <a:lnTo>
                  <a:pt x="20" y="11"/>
                </a:lnTo>
                <a:lnTo>
                  <a:pt x="20" y="0"/>
                </a:lnTo>
                <a:lnTo>
                  <a:pt x="151" y="51"/>
                </a:lnTo>
                <a:lnTo>
                  <a:pt x="151" y="51"/>
                </a:lnTo>
                <a:lnTo>
                  <a:pt x="141" y="51"/>
                </a:lnTo>
                <a:lnTo>
                  <a:pt x="322" y="91"/>
                </a:lnTo>
                <a:lnTo>
                  <a:pt x="322" y="91"/>
                </a:lnTo>
                <a:lnTo>
                  <a:pt x="322" y="91"/>
                </a:lnTo>
                <a:lnTo>
                  <a:pt x="554" y="111"/>
                </a:lnTo>
                <a:lnTo>
                  <a:pt x="554" y="131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2943225" y="2559050"/>
            <a:ext cx="79375" cy="80963"/>
          </a:xfrm>
          <a:custGeom>
            <a:rect b="b" l="l" r="r" t="t"/>
            <a:pathLst>
              <a:path extrusionOk="0" h="51" w="50">
                <a:moveTo>
                  <a:pt x="30" y="51"/>
                </a:moveTo>
                <a:lnTo>
                  <a:pt x="0" y="10"/>
                </a:lnTo>
                <a:lnTo>
                  <a:pt x="0" y="10"/>
                </a:lnTo>
                <a:lnTo>
                  <a:pt x="20" y="0"/>
                </a:lnTo>
                <a:lnTo>
                  <a:pt x="20" y="0"/>
                </a:lnTo>
                <a:lnTo>
                  <a:pt x="50" y="41"/>
                </a:lnTo>
                <a:lnTo>
                  <a:pt x="30" y="51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2927350" y="2495550"/>
            <a:ext cx="31750" cy="31750"/>
          </a:xfrm>
          <a:custGeom>
            <a:rect b="b" l="l" r="r" t="t"/>
            <a:pathLst>
              <a:path extrusionOk="0" h="20" w="20">
                <a:moveTo>
                  <a:pt x="0" y="20"/>
                </a:moveTo>
                <a:lnTo>
                  <a:pt x="0" y="10"/>
                </a:lnTo>
                <a:lnTo>
                  <a:pt x="20" y="0"/>
                </a:lnTo>
                <a:lnTo>
                  <a:pt x="20" y="10"/>
                </a:lnTo>
                <a:lnTo>
                  <a:pt x="0" y="2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2927350" y="2511425"/>
            <a:ext cx="47625" cy="63500"/>
          </a:xfrm>
          <a:custGeom>
            <a:rect b="b" l="l" r="r" t="t"/>
            <a:pathLst>
              <a:path extrusionOk="0" h="40" w="30">
                <a:moveTo>
                  <a:pt x="10" y="40"/>
                </a:moveTo>
                <a:lnTo>
                  <a:pt x="30" y="30"/>
                </a:lnTo>
                <a:lnTo>
                  <a:pt x="20" y="0"/>
                </a:lnTo>
                <a:lnTo>
                  <a:pt x="0" y="10"/>
                </a:lnTo>
                <a:lnTo>
                  <a:pt x="10" y="4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3854450" y="2782888"/>
            <a:ext cx="31750" cy="31750"/>
          </a:xfrm>
          <a:custGeom>
            <a:rect b="b" l="l" r="r" t="t"/>
            <a:pathLst>
              <a:path extrusionOk="0" h="20" w="20">
                <a:moveTo>
                  <a:pt x="20" y="10"/>
                </a:moveTo>
                <a:lnTo>
                  <a:pt x="20" y="0"/>
                </a:lnTo>
                <a:lnTo>
                  <a:pt x="10" y="0"/>
                </a:lnTo>
                <a:lnTo>
                  <a:pt x="0" y="0"/>
                </a:lnTo>
                <a:lnTo>
                  <a:pt x="0" y="10"/>
                </a:lnTo>
                <a:lnTo>
                  <a:pt x="10" y="20"/>
                </a:lnTo>
                <a:lnTo>
                  <a:pt x="10" y="20"/>
                </a:lnTo>
                <a:lnTo>
                  <a:pt x="20" y="20"/>
                </a:lnTo>
                <a:lnTo>
                  <a:pt x="20" y="1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3886200" y="2719388"/>
            <a:ext cx="112713" cy="176212"/>
          </a:xfrm>
          <a:custGeom>
            <a:rect b="b" l="l" r="r" t="t"/>
            <a:pathLst>
              <a:path extrusionOk="0" h="111" w="71">
                <a:moveTo>
                  <a:pt x="0" y="50"/>
                </a:moveTo>
                <a:lnTo>
                  <a:pt x="0" y="10"/>
                </a:lnTo>
                <a:lnTo>
                  <a:pt x="0" y="0"/>
                </a:lnTo>
                <a:lnTo>
                  <a:pt x="10" y="10"/>
                </a:lnTo>
                <a:lnTo>
                  <a:pt x="71" y="50"/>
                </a:lnTo>
                <a:lnTo>
                  <a:pt x="71" y="60"/>
                </a:lnTo>
                <a:lnTo>
                  <a:pt x="71" y="60"/>
                </a:lnTo>
                <a:lnTo>
                  <a:pt x="10" y="101"/>
                </a:lnTo>
                <a:lnTo>
                  <a:pt x="0" y="111"/>
                </a:lnTo>
                <a:lnTo>
                  <a:pt x="0" y="91"/>
                </a:lnTo>
                <a:lnTo>
                  <a:pt x="0" y="91"/>
                </a:lnTo>
                <a:lnTo>
                  <a:pt x="61" y="50"/>
                </a:lnTo>
                <a:lnTo>
                  <a:pt x="71" y="60"/>
                </a:lnTo>
                <a:lnTo>
                  <a:pt x="61" y="60"/>
                </a:lnTo>
                <a:lnTo>
                  <a:pt x="0" y="20"/>
                </a:lnTo>
                <a:lnTo>
                  <a:pt x="10" y="10"/>
                </a:lnTo>
                <a:lnTo>
                  <a:pt x="10" y="10"/>
                </a:lnTo>
                <a:lnTo>
                  <a:pt x="10" y="50"/>
                </a:lnTo>
                <a:lnTo>
                  <a:pt x="0" y="5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3886200" y="2798763"/>
            <a:ext cx="15875" cy="65087"/>
          </a:xfrm>
          <a:custGeom>
            <a:rect b="b" l="l" r="r" t="t"/>
            <a:pathLst>
              <a:path extrusionOk="0" h="41" w="10">
                <a:moveTo>
                  <a:pt x="0" y="41"/>
                </a:moveTo>
                <a:lnTo>
                  <a:pt x="0" y="0"/>
                </a:lnTo>
                <a:lnTo>
                  <a:pt x="10" y="0"/>
                </a:lnTo>
                <a:lnTo>
                  <a:pt x="10" y="0"/>
                </a:lnTo>
                <a:lnTo>
                  <a:pt x="10" y="0"/>
                </a:lnTo>
                <a:lnTo>
                  <a:pt x="10" y="41"/>
                </a:lnTo>
                <a:lnTo>
                  <a:pt x="0" y="41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3886200" y="2735263"/>
            <a:ext cx="96838" cy="128587"/>
          </a:xfrm>
          <a:custGeom>
            <a:rect b="b" l="l" r="r" t="t"/>
            <a:pathLst>
              <a:path extrusionOk="0" h="81" w="61">
                <a:moveTo>
                  <a:pt x="0" y="40"/>
                </a:moveTo>
                <a:lnTo>
                  <a:pt x="0" y="0"/>
                </a:lnTo>
                <a:lnTo>
                  <a:pt x="61" y="40"/>
                </a:lnTo>
                <a:lnTo>
                  <a:pt x="0" y="81"/>
                </a:lnTo>
                <a:lnTo>
                  <a:pt x="0" y="4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1968500" y="3262313"/>
            <a:ext cx="31750" cy="33337"/>
          </a:xfrm>
          <a:custGeom>
            <a:rect b="b" l="l" r="r" t="t"/>
            <a:pathLst>
              <a:path extrusionOk="0" h="21" w="20">
                <a:moveTo>
                  <a:pt x="0" y="0"/>
                </a:moveTo>
                <a:lnTo>
                  <a:pt x="0" y="10"/>
                </a:lnTo>
                <a:lnTo>
                  <a:pt x="20" y="21"/>
                </a:lnTo>
                <a:lnTo>
                  <a:pt x="20" y="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1968500" y="2927350"/>
            <a:ext cx="574675" cy="350838"/>
          </a:xfrm>
          <a:custGeom>
            <a:rect b="b" l="l" r="r" t="t"/>
            <a:pathLst>
              <a:path extrusionOk="0" h="221" w="362">
                <a:moveTo>
                  <a:pt x="0" y="211"/>
                </a:moveTo>
                <a:lnTo>
                  <a:pt x="20" y="161"/>
                </a:lnTo>
                <a:lnTo>
                  <a:pt x="30" y="151"/>
                </a:lnTo>
                <a:lnTo>
                  <a:pt x="30" y="151"/>
                </a:lnTo>
                <a:lnTo>
                  <a:pt x="100" y="91"/>
                </a:lnTo>
                <a:lnTo>
                  <a:pt x="100" y="91"/>
                </a:lnTo>
                <a:lnTo>
                  <a:pt x="100" y="91"/>
                </a:lnTo>
                <a:lnTo>
                  <a:pt x="352" y="0"/>
                </a:lnTo>
                <a:lnTo>
                  <a:pt x="352" y="0"/>
                </a:lnTo>
                <a:lnTo>
                  <a:pt x="352" y="20"/>
                </a:lnTo>
                <a:lnTo>
                  <a:pt x="362" y="20"/>
                </a:lnTo>
                <a:lnTo>
                  <a:pt x="110" y="111"/>
                </a:lnTo>
                <a:lnTo>
                  <a:pt x="110" y="111"/>
                </a:lnTo>
                <a:lnTo>
                  <a:pt x="110" y="111"/>
                </a:lnTo>
                <a:lnTo>
                  <a:pt x="40" y="171"/>
                </a:lnTo>
                <a:lnTo>
                  <a:pt x="40" y="171"/>
                </a:lnTo>
                <a:lnTo>
                  <a:pt x="40" y="171"/>
                </a:lnTo>
                <a:lnTo>
                  <a:pt x="20" y="221"/>
                </a:lnTo>
                <a:lnTo>
                  <a:pt x="0" y="211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2527300" y="2830513"/>
            <a:ext cx="608013" cy="128587"/>
          </a:xfrm>
          <a:custGeom>
            <a:rect b="b" l="l" r="r" t="t"/>
            <a:pathLst>
              <a:path extrusionOk="0" h="81" w="383">
                <a:moveTo>
                  <a:pt x="0" y="61"/>
                </a:moveTo>
                <a:lnTo>
                  <a:pt x="383" y="0"/>
                </a:lnTo>
                <a:lnTo>
                  <a:pt x="383" y="0"/>
                </a:lnTo>
                <a:lnTo>
                  <a:pt x="383" y="21"/>
                </a:lnTo>
                <a:lnTo>
                  <a:pt x="383" y="21"/>
                </a:lnTo>
                <a:lnTo>
                  <a:pt x="0" y="81"/>
                </a:lnTo>
                <a:lnTo>
                  <a:pt x="0" y="61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3870325" y="2782888"/>
            <a:ext cx="15875" cy="31750"/>
          </a:xfrm>
          <a:prstGeom prst="rect">
            <a:avLst/>
          </a:pr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3135313" y="2782888"/>
            <a:ext cx="735012" cy="80962"/>
          </a:xfrm>
          <a:custGeom>
            <a:rect b="b" l="l" r="r" t="t"/>
            <a:pathLst>
              <a:path extrusionOk="0" h="51" w="463">
                <a:moveTo>
                  <a:pt x="0" y="30"/>
                </a:moveTo>
                <a:lnTo>
                  <a:pt x="0" y="51"/>
                </a:lnTo>
                <a:lnTo>
                  <a:pt x="463" y="20"/>
                </a:lnTo>
                <a:lnTo>
                  <a:pt x="463" y="0"/>
                </a:lnTo>
                <a:lnTo>
                  <a:pt x="0" y="3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2319338" y="2319338"/>
            <a:ext cx="31750" cy="31750"/>
          </a:xfrm>
          <a:custGeom>
            <a:rect b="b" l="l" r="r" t="t"/>
            <a:pathLst>
              <a:path extrusionOk="0" h="20" w="20">
                <a:moveTo>
                  <a:pt x="20" y="0"/>
                </a:moveTo>
                <a:lnTo>
                  <a:pt x="20" y="0"/>
                </a:lnTo>
                <a:lnTo>
                  <a:pt x="10" y="0"/>
                </a:lnTo>
                <a:lnTo>
                  <a:pt x="10" y="0"/>
                </a:lnTo>
                <a:lnTo>
                  <a:pt x="0" y="10"/>
                </a:lnTo>
                <a:lnTo>
                  <a:pt x="10" y="20"/>
                </a:lnTo>
                <a:lnTo>
                  <a:pt x="20" y="20"/>
                </a:lnTo>
                <a:lnTo>
                  <a:pt x="20" y="10"/>
                </a:lnTo>
                <a:lnTo>
                  <a:pt x="2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2319338" y="2255838"/>
            <a:ext cx="176212" cy="160337"/>
          </a:xfrm>
          <a:custGeom>
            <a:rect b="b" l="l" r="r" t="t"/>
            <a:pathLst>
              <a:path extrusionOk="0" h="101" w="111">
                <a:moveTo>
                  <a:pt x="20" y="50"/>
                </a:moveTo>
                <a:lnTo>
                  <a:pt x="10" y="10"/>
                </a:lnTo>
                <a:lnTo>
                  <a:pt x="0" y="0"/>
                </a:lnTo>
                <a:lnTo>
                  <a:pt x="20" y="10"/>
                </a:lnTo>
                <a:lnTo>
                  <a:pt x="91" y="30"/>
                </a:lnTo>
                <a:lnTo>
                  <a:pt x="111" y="20"/>
                </a:lnTo>
                <a:lnTo>
                  <a:pt x="91" y="40"/>
                </a:lnTo>
                <a:lnTo>
                  <a:pt x="40" y="91"/>
                </a:lnTo>
                <a:lnTo>
                  <a:pt x="40" y="101"/>
                </a:lnTo>
                <a:lnTo>
                  <a:pt x="30" y="81"/>
                </a:lnTo>
                <a:lnTo>
                  <a:pt x="30" y="81"/>
                </a:lnTo>
                <a:lnTo>
                  <a:pt x="81" y="30"/>
                </a:lnTo>
                <a:lnTo>
                  <a:pt x="91" y="40"/>
                </a:lnTo>
                <a:lnTo>
                  <a:pt x="81" y="40"/>
                </a:lnTo>
                <a:lnTo>
                  <a:pt x="10" y="20"/>
                </a:lnTo>
                <a:lnTo>
                  <a:pt x="20" y="10"/>
                </a:lnTo>
                <a:lnTo>
                  <a:pt x="20" y="10"/>
                </a:lnTo>
                <a:lnTo>
                  <a:pt x="30" y="50"/>
                </a:lnTo>
                <a:lnTo>
                  <a:pt x="20" y="5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2351088" y="2335213"/>
            <a:ext cx="31750" cy="49212"/>
          </a:xfrm>
          <a:custGeom>
            <a:rect b="b" l="l" r="r" t="t"/>
            <a:pathLst>
              <a:path extrusionOk="0" h="31" w="20">
                <a:moveTo>
                  <a:pt x="10" y="31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10" y="0"/>
                </a:lnTo>
                <a:lnTo>
                  <a:pt x="20" y="31"/>
                </a:lnTo>
                <a:lnTo>
                  <a:pt x="10" y="31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2335213" y="2271713"/>
            <a:ext cx="112712" cy="112712"/>
          </a:xfrm>
          <a:custGeom>
            <a:rect b="b" l="l" r="r" t="t"/>
            <a:pathLst>
              <a:path extrusionOk="0" h="71" w="71">
                <a:moveTo>
                  <a:pt x="10" y="40"/>
                </a:moveTo>
                <a:lnTo>
                  <a:pt x="0" y="0"/>
                </a:lnTo>
                <a:lnTo>
                  <a:pt x="71" y="20"/>
                </a:lnTo>
                <a:lnTo>
                  <a:pt x="20" y="71"/>
                </a:lnTo>
                <a:lnTo>
                  <a:pt x="10" y="4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1968500" y="3278188"/>
            <a:ext cx="31750" cy="17462"/>
          </a:xfrm>
          <a:prstGeom prst="rect">
            <a:avLst/>
          </a:pr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1968500" y="2447925"/>
            <a:ext cx="239713" cy="830263"/>
          </a:xfrm>
          <a:custGeom>
            <a:rect b="b" l="l" r="r" t="t"/>
            <a:pathLst>
              <a:path extrusionOk="0" h="523" w="151">
                <a:moveTo>
                  <a:pt x="0" y="523"/>
                </a:moveTo>
                <a:lnTo>
                  <a:pt x="20" y="312"/>
                </a:lnTo>
                <a:lnTo>
                  <a:pt x="20" y="312"/>
                </a:lnTo>
                <a:lnTo>
                  <a:pt x="20" y="312"/>
                </a:lnTo>
                <a:lnTo>
                  <a:pt x="60" y="131"/>
                </a:lnTo>
                <a:lnTo>
                  <a:pt x="60" y="131"/>
                </a:lnTo>
                <a:lnTo>
                  <a:pt x="60" y="131"/>
                </a:lnTo>
                <a:lnTo>
                  <a:pt x="131" y="0"/>
                </a:lnTo>
                <a:lnTo>
                  <a:pt x="131" y="0"/>
                </a:lnTo>
                <a:lnTo>
                  <a:pt x="151" y="10"/>
                </a:lnTo>
                <a:lnTo>
                  <a:pt x="151" y="10"/>
                </a:lnTo>
                <a:lnTo>
                  <a:pt x="80" y="141"/>
                </a:lnTo>
                <a:lnTo>
                  <a:pt x="80" y="141"/>
                </a:lnTo>
                <a:lnTo>
                  <a:pt x="80" y="131"/>
                </a:lnTo>
                <a:lnTo>
                  <a:pt x="40" y="312"/>
                </a:lnTo>
                <a:lnTo>
                  <a:pt x="40" y="312"/>
                </a:lnTo>
                <a:lnTo>
                  <a:pt x="40" y="312"/>
                </a:lnTo>
                <a:lnTo>
                  <a:pt x="20" y="523"/>
                </a:lnTo>
                <a:lnTo>
                  <a:pt x="0" y="523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2176463" y="2351088"/>
            <a:ext cx="95250" cy="112712"/>
          </a:xfrm>
          <a:custGeom>
            <a:rect b="b" l="l" r="r" t="t"/>
            <a:pathLst>
              <a:path extrusionOk="0" h="71" w="60">
                <a:moveTo>
                  <a:pt x="0" y="61"/>
                </a:moveTo>
                <a:lnTo>
                  <a:pt x="40" y="10"/>
                </a:lnTo>
                <a:lnTo>
                  <a:pt x="50" y="0"/>
                </a:lnTo>
                <a:lnTo>
                  <a:pt x="60" y="21"/>
                </a:lnTo>
                <a:lnTo>
                  <a:pt x="60" y="21"/>
                </a:lnTo>
                <a:lnTo>
                  <a:pt x="20" y="71"/>
                </a:lnTo>
                <a:lnTo>
                  <a:pt x="0" y="61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2335213" y="2319338"/>
            <a:ext cx="31750" cy="31750"/>
          </a:xfrm>
          <a:custGeom>
            <a:rect b="b" l="l" r="r" t="t"/>
            <a:pathLst>
              <a:path extrusionOk="0" h="20" w="20">
                <a:moveTo>
                  <a:pt x="0" y="0"/>
                </a:moveTo>
                <a:lnTo>
                  <a:pt x="10" y="0"/>
                </a:lnTo>
                <a:lnTo>
                  <a:pt x="20" y="20"/>
                </a:lnTo>
                <a:lnTo>
                  <a:pt x="10" y="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2255838" y="2319338"/>
            <a:ext cx="95250" cy="65087"/>
          </a:xfrm>
          <a:custGeom>
            <a:rect b="b" l="l" r="r" t="t"/>
            <a:pathLst>
              <a:path extrusionOk="0" h="41" w="60">
                <a:moveTo>
                  <a:pt x="0" y="20"/>
                </a:moveTo>
                <a:lnTo>
                  <a:pt x="10" y="41"/>
                </a:lnTo>
                <a:lnTo>
                  <a:pt x="60" y="20"/>
                </a:lnTo>
                <a:lnTo>
                  <a:pt x="50" y="0"/>
                </a:lnTo>
                <a:lnTo>
                  <a:pt x="0" y="2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6956425" y="2366963"/>
            <a:ext cx="31750" cy="33337"/>
          </a:xfrm>
          <a:custGeom>
            <a:rect b="b" l="l" r="r" t="t"/>
            <a:pathLst>
              <a:path extrusionOk="0" h="21" w="20">
                <a:moveTo>
                  <a:pt x="10" y="21"/>
                </a:moveTo>
                <a:lnTo>
                  <a:pt x="10" y="21"/>
                </a:lnTo>
                <a:lnTo>
                  <a:pt x="20" y="11"/>
                </a:lnTo>
                <a:lnTo>
                  <a:pt x="10" y="11"/>
                </a:lnTo>
                <a:lnTo>
                  <a:pt x="10" y="0"/>
                </a:lnTo>
                <a:lnTo>
                  <a:pt x="0" y="11"/>
                </a:lnTo>
                <a:lnTo>
                  <a:pt x="0" y="11"/>
                </a:lnTo>
                <a:lnTo>
                  <a:pt x="0" y="21"/>
                </a:lnTo>
                <a:lnTo>
                  <a:pt x="10" y="21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6875463" y="2400300"/>
            <a:ext cx="144462" cy="111125"/>
          </a:xfrm>
          <a:custGeom>
            <a:rect b="b" l="l" r="r" t="t"/>
            <a:pathLst>
              <a:path extrusionOk="0" h="70" w="91">
                <a:moveTo>
                  <a:pt x="61" y="0"/>
                </a:moveTo>
                <a:lnTo>
                  <a:pt x="91" y="0"/>
                </a:lnTo>
                <a:lnTo>
                  <a:pt x="91" y="0"/>
                </a:lnTo>
                <a:lnTo>
                  <a:pt x="91" y="0"/>
                </a:lnTo>
                <a:lnTo>
                  <a:pt x="61" y="60"/>
                </a:lnTo>
                <a:lnTo>
                  <a:pt x="51" y="70"/>
                </a:lnTo>
                <a:lnTo>
                  <a:pt x="51" y="70"/>
                </a:lnTo>
                <a:lnTo>
                  <a:pt x="10" y="10"/>
                </a:lnTo>
                <a:lnTo>
                  <a:pt x="0" y="0"/>
                </a:lnTo>
                <a:lnTo>
                  <a:pt x="21" y="0"/>
                </a:lnTo>
                <a:lnTo>
                  <a:pt x="21" y="0"/>
                </a:lnTo>
                <a:lnTo>
                  <a:pt x="61" y="60"/>
                </a:lnTo>
                <a:lnTo>
                  <a:pt x="51" y="70"/>
                </a:lnTo>
                <a:lnTo>
                  <a:pt x="51" y="60"/>
                </a:lnTo>
                <a:lnTo>
                  <a:pt x="81" y="0"/>
                </a:lnTo>
                <a:lnTo>
                  <a:pt x="91" y="0"/>
                </a:lnTo>
                <a:lnTo>
                  <a:pt x="91" y="10"/>
                </a:lnTo>
                <a:lnTo>
                  <a:pt x="61" y="10"/>
                </a:lnTo>
                <a:lnTo>
                  <a:pt x="61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6908800" y="2400300"/>
            <a:ext cx="63500" cy="15875"/>
          </a:xfrm>
          <a:custGeom>
            <a:rect b="b" l="l" r="r" t="t"/>
            <a:pathLst>
              <a:path extrusionOk="0" h="10" w="40">
                <a:moveTo>
                  <a:pt x="0" y="0"/>
                </a:moveTo>
                <a:lnTo>
                  <a:pt x="40" y="0"/>
                </a:lnTo>
                <a:lnTo>
                  <a:pt x="40" y="10"/>
                </a:lnTo>
                <a:lnTo>
                  <a:pt x="40" y="10"/>
                </a:lnTo>
                <a:lnTo>
                  <a:pt x="40" y="10"/>
                </a:lnTo>
                <a:lnTo>
                  <a:pt x="0" y="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6908800" y="2400300"/>
            <a:ext cx="111125" cy="95250"/>
          </a:xfrm>
          <a:custGeom>
            <a:rect b="b" l="l" r="r" t="t"/>
            <a:pathLst>
              <a:path extrusionOk="0" h="60" w="70">
                <a:moveTo>
                  <a:pt x="40" y="0"/>
                </a:moveTo>
                <a:lnTo>
                  <a:pt x="70" y="0"/>
                </a:lnTo>
                <a:lnTo>
                  <a:pt x="40" y="60"/>
                </a:lnTo>
                <a:lnTo>
                  <a:pt x="0" y="0"/>
                </a:lnTo>
                <a:lnTo>
                  <a:pt x="4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6477000" y="1728788"/>
            <a:ext cx="31750" cy="31750"/>
          </a:xfrm>
          <a:custGeom>
            <a:rect b="b" l="l" r="r" t="t"/>
            <a:pathLst>
              <a:path extrusionOk="0" h="20" w="20">
                <a:moveTo>
                  <a:pt x="20" y="0"/>
                </a:moveTo>
                <a:lnTo>
                  <a:pt x="10" y="0"/>
                </a:lnTo>
                <a:lnTo>
                  <a:pt x="0" y="20"/>
                </a:lnTo>
                <a:lnTo>
                  <a:pt x="10" y="20"/>
                </a:lnTo>
                <a:lnTo>
                  <a:pt x="2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7"/>
          <p:cNvSpPr/>
          <p:nvPr/>
        </p:nvSpPr>
        <p:spPr>
          <a:xfrm>
            <a:off x="6492875" y="1728788"/>
            <a:ext cx="334963" cy="223837"/>
          </a:xfrm>
          <a:custGeom>
            <a:rect b="b" l="l" r="r" t="t"/>
            <a:pathLst>
              <a:path extrusionOk="0" h="141" w="211">
                <a:moveTo>
                  <a:pt x="10" y="0"/>
                </a:moveTo>
                <a:lnTo>
                  <a:pt x="121" y="30"/>
                </a:lnTo>
                <a:lnTo>
                  <a:pt x="121" y="40"/>
                </a:lnTo>
                <a:lnTo>
                  <a:pt x="121" y="40"/>
                </a:lnTo>
                <a:lnTo>
                  <a:pt x="211" y="131"/>
                </a:lnTo>
                <a:lnTo>
                  <a:pt x="211" y="131"/>
                </a:lnTo>
                <a:lnTo>
                  <a:pt x="191" y="141"/>
                </a:lnTo>
                <a:lnTo>
                  <a:pt x="201" y="141"/>
                </a:lnTo>
                <a:lnTo>
                  <a:pt x="110" y="50"/>
                </a:lnTo>
                <a:lnTo>
                  <a:pt x="110" y="50"/>
                </a:lnTo>
                <a:lnTo>
                  <a:pt x="110" y="50"/>
                </a:lnTo>
                <a:lnTo>
                  <a:pt x="0" y="20"/>
                </a:lnTo>
                <a:lnTo>
                  <a:pt x="1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6796088" y="1936750"/>
            <a:ext cx="144462" cy="206375"/>
          </a:xfrm>
          <a:custGeom>
            <a:rect b="b" l="l" r="r" t="t"/>
            <a:pathLst>
              <a:path extrusionOk="0" h="130" w="91">
                <a:moveTo>
                  <a:pt x="20" y="0"/>
                </a:moveTo>
                <a:lnTo>
                  <a:pt x="91" y="120"/>
                </a:lnTo>
                <a:lnTo>
                  <a:pt x="91" y="120"/>
                </a:lnTo>
                <a:lnTo>
                  <a:pt x="71" y="120"/>
                </a:lnTo>
                <a:lnTo>
                  <a:pt x="71" y="130"/>
                </a:lnTo>
                <a:lnTo>
                  <a:pt x="0" y="10"/>
                </a:lnTo>
                <a:lnTo>
                  <a:pt x="2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6956425" y="2384425"/>
            <a:ext cx="31750" cy="15875"/>
          </a:xfrm>
          <a:prstGeom prst="rect">
            <a:avLst/>
          </a:pr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6908800" y="2127250"/>
            <a:ext cx="79375" cy="257175"/>
          </a:xfrm>
          <a:custGeom>
            <a:rect b="b" l="l" r="r" t="t"/>
            <a:pathLst>
              <a:path extrusionOk="0" h="162" w="50">
                <a:moveTo>
                  <a:pt x="20" y="0"/>
                </a:moveTo>
                <a:lnTo>
                  <a:pt x="0" y="0"/>
                </a:lnTo>
                <a:lnTo>
                  <a:pt x="30" y="162"/>
                </a:lnTo>
                <a:lnTo>
                  <a:pt x="50" y="162"/>
                </a:lnTo>
                <a:lnTo>
                  <a:pt x="2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2655888" y="1568450"/>
            <a:ext cx="563562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oxidation</a:t>
            </a:r>
            <a:endParaRPr b="1" i="0" sz="18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4973638" y="1247775"/>
            <a:ext cx="4079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optical</a:t>
            </a:r>
            <a:endParaRPr b="1" i="0" sz="18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4973638" y="1392238"/>
            <a:ext cx="322262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mask</a:t>
            </a:r>
            <a:endParaRPr b="1" i="0" sz="18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2079625" y="4510088"/>
            <a:ext cx="784225" cy="31750"/>
          </a:xfrm>
          <a:prstGeom prst="rect">
            <a:avLst/>
          </a:pr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2830513" y="4525963"/>
            <a:ext cx="33337" cy="974725"/>
          </a:xfrm>
          <a:prstGeom prst="rect">
            <a:avLst/>
          </a:pr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2063750" y="5468938"/>
            <a:ext cx="784225" cy="31750"/>
          </a:xfrm>
          <a:prstGeom prst="rect">
            <a:avLst/>
          </a:pr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2063750" y="4510088"/>
            <a:ext cx="31750" cy="974725"/>
          </a:xfrm>
          <a:prstGeom prst="rect">
            <a:avLst/>
          </a:pr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2176463" y="4749800"/>
            <a:ext cx="4841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endParaRPr b="1" i="0" sz="18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7"/>
          <p:cNvSpPr/>
          <p:nvPr/>
        </p:nvSpPr>
        <p:spPr>
          <a:xfrm>
            <a:off x="2176463" y="4894263"/>
            <a:ext cx="26035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  <a:endParaRPr b="1" i="0" sz="18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7"/>
          <p:cNvSpPr/>
          <p:nvPr/>
        </p:nvSpPr>
        <p:spPr>
          <a:xfrm>
            <a:off x="5964238" y="3071813"/>
            <a:ext cx="33337" cy="31750"/>
          </a:xfrm>
          <a:custGeom>
            <a:rect b="b" l="l" r="r" t="t"/>
            <a:pathLst>
              <a:path extrusionOk="0" h="20" w="21">
                <a:moveTo>
                  <a:pt x="21" y="10"/>
                </a:moveTo>
                <a:lnTo>
                  <a:pt x="21" y="0"/>
                </a:lnTo>
                <a:lnTo>
                  <a:pt x="10" y="0"/>
                </a:lnTo>
                <a:lnTo>
                  <a:pt x="0" y="0"/>
                </a:lnTo>
                <a:lnTo>
                  <a:pt x="0" y="10"/>
                </a:lnTo>
                <a:lnTo>
                  <a:pt x="0" y="20"/>
                </a:lnTo>
                <a:lnTo>
                  <a:pt x="10" y="20"/>
                </a:lnTo>
                <a:lnTo>
                  <a:pt x="21" y="20"/>
                </a:lnTo>
                <a:lnTo>
                  <a:pt x="21" y="1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5980113" y="3006725"/>
            <a:ext cx="144462" cy="176213"/>
          </a:xfrm>
          <a:custGeom>
            <a:rect b="b" l="l" r="r" t="t"/>
            <a:pathLst>
              <a:path extrusionOk="0" h="111" w="91">
                <a:moveTo>
                  <a:pt x="11" y="51"/>
                </a:moveTo>
                <a:lnTo>
                  <a:pt x="11" y="10"/>
                </a:lnTo>
                <a:lnTo>
                  <a:pt x="0" y="0"/>
                </a:lnTo>
                <a:lnTo>
                  <a:pt x="21" y="10"/>
                </a:lnTo>
                <a:lnTo>
                  <a:pt x="81" y="51"/>
                </a:lnTo>
                <a:lnTo>
                  <a:pt x="91" y="51"/>
                </a:lnTo>
                <a:lnTo>
                  <a:pt x="81" y="61"/>
                </a:lnTo>
                <a:lnTo>
                  <a:pt x="21" y="101"/>
                </a:lnTo>
                <a:lnTo>
                  <a:pt x="11" y="111"/>
                </a:lnTo>
                <a:lnTo>
                  <a:pt x="11" y="91"/>
                </a:lnTo>
                <a:lnTo>
                  <a:pt x="11" y="91"/>
                </a:lnTo>
                <a:lnTo>
                  <a:pt x="71" y="51"/>
                </a:lnTo>
                <a:lnTo>
                  <a:pt x="81" y="61"/>
                </a:lnTo>
                <a:lnTo>
                  <a:pt x="71" y="61"/>
                </a:lnTo>
                <a:lnTo>
                  <a:pt x="11" y="20"/>
                </a:lnTo>
                <a:lnTo>
                  <a:pt x="21" y="10"/>
                </a:lnTo>
                <a:lnTo>
                  <a:pt x="21" y="10"/>
                </a:lnTo>
                <a:lnTo>
                  <a:pt x="21" y="51"/>
                </a:lnTo>
                <a:lnTo>
                  <a:pt x="11" y="51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"/>
          <p:cNvSpPr/>
          <p:nvPr/>
        </p:nvSpPr>
        <p:spPr>
          <a:xfrm>
            <a:off x="5997575" y="3087688"/>
            <a:ext cx="15875" cy="63500"/>
          </a:xfrm>
          <a:custGeom>
            <a:rect b="b" l="l" r="r" t="t"/>
            <a:pathLst>
              <a:path extrusionOk="0" h="40" w="10">
                <a:moveTo>
                  <a:pt x="0" y="40"/>
                </a:moveTo>
                <a:lnTo>
                  <a:pt x="0" y="0"/>
                </a:lnTo>
                <a:lnTo>
                  <a:pt x="10" y="0"/>
                </a:lnTo>
                <a:lnTo>
                  <a:pt x="10" y="0"/>
                </a:lnTo>
                <a:lnTo>
                  <a:pt x="10" y="0"/>
                </a:lnTo>
                <a:lnTo>
                  <a:pt x="10" y="40"/>
                </a:lnTo>
                <a:lnTo>
                  <a:pt x="0" y="4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7"/>
          <p:cNvSpPr/>
          <p:nvPr/>
        </p:nvSpPr>
        <p:spPr>
          <a:xfrm>
            <a:off x="5997575" y="3022600"/>
            <a:ext cx="95250" cy="128588"/>
          </a:xfrm>
          <a:custGeom>
            <a:rect b="b" l="l" r="r" t="t"/>
            <a:pathLst>
              <a:path extrusionOk="0" h="81" w="60">
                <a:moveTo>
                  <a:pt x="0" y="41"/>
                </a:moveTo>
                <a:lnTo>
                  <a:pt x="0" y="0"/>
                </a:lnTo>
                <a:lnTo>
                  <a:pt x="60" y="41"/>
                </a:lnTo>
                <a:lnTo>
                  <a:pt x="0" y="81"/>
                </a:lnTo>
                <a:lnTo>
                  <a:pt x="0" y="41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7"/>
          <p:cNvSpPr/>
          <p:nvPr/>
        </p:nvSpPr>
        <p:spPr>
          <a:xfrm>
            <a:off x="5133975" y="2782888"/>
            <a:ext cx="15875" cy="31750"/>
          </a:xfrm>
          <a:prstGeom prst="rect">
            <a:avLst/>
          </a:pr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7"/>
          <p:cNvSpPr/>
          <p:nvPr/>
        </p:nvSpPr>
        <p:spPr>
          <a:xfrm>
            <a:off x="5149850" y="2782888"/>
            <a:ext cx="463550" cy="255587"/>
          </a:xfrm>
          <a:custGeom>
            <a:rect b="b" l="l" r="r" t="t"/>
            <a:pathLst>
              <a:path extrusionOk="0" h="161" w="292">
                <a:moveTo>
                  <a:pt x="0" y="0"/>
                </a:moveTo>
                <a:lnTo>
                  <a:pt x="171" y="10"/>
                </a:lnTo>
                <a:lnTo>
                  <a:pt x="181" y="20"/>
                </a:lnTo>
                <a:lnTo>
                  <a:pt x="181" y="20"/>
                </a:lnTo>
                <a:lnTo>
                  <a:pt x="211" y="51"/>
                </a:lnTo>
                <a:lnTo>
                  <a:pt x="211" y="51"/>
                </a:lnTo>
                <a:lnTo>
                  <a:pt x="211" y="51"/>
                </a:lnTo>
                <a:lnTo>
                  <a:pt x="252" y="101"/>
                </a:lnTo>
                <a:lnTo>
                  <a:pt x="252" y="101"/>
                </a:lnTo>
                <a:lnTo>
                  <a:pt x="252" y="101"/>
                </a:lnTo>
                <a:lnTo>
                  <a:pt x="292" y="151"/>
                </a:lnTo>
                <a:lnTo>
                  <a:pt x="292" y="141"/>
                </a:lnTo>
                <a:lnTo>
                  <a:pt x="282" y="161"/>
                </a:lnTo>
                <a:lnTo>
                  <a:pt x="272" y="161"/>
                </a:lnTo>
                <a:lnTo>
                  <a:pt x="231" y="111"/>
                </a:lnTo>
                <a:lnTo>
                  <a:pt x="231" y="111"/>
                </a:lnTo>
                <a:lnTo>
                  <a:pt x="231" y="111"/>
                </a:lnTo>
                <a:lnTo>
                  <a:pt x="191" y="61"/>
                </a:lnTo>
                <a:lnTo>
                  <a:pt x="191" y="61"/>
                </a:lnTo>
                <a:lnTo>
                  <a:pt x="201" y="61"/>
                </a:lnTo>
                <a:lnTo>
                  <a:pt x="171" y="30"/>
                </a:lnTo>
                <a:lnTo>
                  <a:pt x="171" y="30"/>
                </a:lnTo>
                <a:lnTo>
                  <a:pt x="171" y="30"/>
                </a:lnTo>
                <a:lnTo>
                  <a:pt x="0" y="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7"/>
          <p:cNvSpPr/>
          <p:nvPr/>
        </p:nvSpPr>
        <p:spPr>
          <a:xfrm>
            <a:off x="5597525" y="3006725"/>
            <a:ext cx="79375" cy="80963"/>
          </a:xfrm>
          <a:custGeom>
            <a:rect b="b" l="l" r="r" t="t"/>
            <a:pathLst>
              <a:path extrusionOk="0" h="51" w="50">
                <a:moveTo>
                  <a:pt x="10" y="0"/>
                </a:moveTo>
                <a:lnTo>
                  <a:pt x="50" y="30"/>
                </a:lnTo>
                <a:lnTo>
                  <a:pt x="40" y="30"/>
                </a:lnTo>
                <a:lnTo>
                  <a:pt x="40" y="51"/>
                </a:lnTo>
                <a:lnTo>
                  <a:pt x="40" y="51"/>
                </a:lnTo>
                <a:lnTo>
                  <a:pt x="0" y="20"/>
                </a:lnTo>
                <a:lnTo>
                  <a:pt x="1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7"/>
          <p:cNvSpPr/>
          <p:nvPr/>
        </p:nvSpPr>
        <p:spPr>
          <a:xfrm>
            <a:off x="5980113" y="3071813"/>
            <a:ext cx="17462" cy="31750"/>
          </a:xfrm>
          <a:prstGeom prst="rect">
            <a:avLst/>
          </a:pr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7"/>
          <p:cNvSpPr/>
          <p:nvPr/>
        </p:nvSpPr>
        <p:spPr>
          <a:xfrm>
            <a:off x="5661025" y="3054350"/>
            <a:ext cx="319088" cy="49213"/>
          </a:xfrm>
          <a:custGeom>
            <a:rect b="b" l="l" r="r" t="t"/>
            <a:pathLst>
              <a:path extrusionOk="0" h="31" w="201">
                <a:moveTo>
                  <a:pt x="0" y="0"/>
                </a:moveTo>
                <a:lnTo>
                  <a:pt x="0" y="21"/>
                </a:lnTo>
                <a:lnTo>
                  <a:pt x="201" y="31"/>
                </a:lnTo>
                <a:lnTo>
                  <a:pt x="201" y="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7"/>
          <p:cNvSpPr/>
          <p:nvPr/>
        </p:nvSpPr>
        <p:spPr>
          <a:xfrm>
            <a:off x="6843713" y="3998913"/>
            <a:ext cx="31750" cy="31750"/>
          </a:xfrm>
          <a:custGeom>
            <a:rect b="b" l="l" r="r" t="t"/>
            <a:pathLst>
              <a:path extrusionOk="0" h="20" w="20">
                <a:moveTo>
                  <a:pt x="10" y="20"/>
                </a:moveTo>
                <a:lnTo>
                  <a:pt x="20" y="20"/>
                </a:lnTo>
                <a:lnTo>
                  <a:pt x="20" y="10"/>
                </a:lnTo>
                <a:lnTo>
                  <a:pt x="20" y="0"/>
                </a:lnTo>
                <a:lnTo>
                  <a:pt x="10" y="0"/>
                </a:lnTo>
                <a:lnTo>
                  <a:pt x="0" y="10"/>
                </a:lnTo>
                <a:lnTo>
                  <a:pt x="0" y="10"/>
                </a:lnTo>
                <a:lnTo>
                  <a:pt x="0" y="20"/>
                </a:lnTo>
                <a:lnTo>
                  <a:pt x="10" y="2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6764338" y="3998913"/>
            <a:ext cx="176212" cy="174625"/>
          </a:xfrm>
          <a:custGeom>
            <a:rect b="b" l="l" r="r" t="t"/>
            <a:pathLst>
              <a:path extrusionOk="0" h="110" w="111">
                <a:moveTo>
                  <a:pt x="60" y="20"/>
                </a:moveTo>
                <a:lnTo>
                  <a:pt x="101" y="10"/>
                </a:lnTo>
                <a:lnTo>
                  <a:pt x="111" y="0"/>
                </a:lnTo>
                <a:lnTo>
                  <a:pt x="101" y="20"/>
                </a:lnTo>
                <a:lnTo>
                  <a:pt x="70" y="90"/>
                </a:lnTo>
                <a:lnTo>
                  <a:pt x="70" y="110"/>
                </a:lnTo>
                <a:lnTo>
                  <a:pt x="60" y="90"/>
                </a:lnTo>
                <a:lnTo>
                  <a:pt x="10" y="30"/>
                </a:lnTo>
                <a:lnTo>
                  <a:pt x="0" y="20"/>
                </a:lnTo>
                <a:lnTo>
                  <a:pt x="20" y="20"/>
                </a:lnTo>
                <a:lnTo>
                  <a:pt x="20" y="20"/>
                </a:lnTo>
                <a:lnTo>
                  <a:pt x="70" y="80"/>
                </a:lnTo>
                <a:lnTo>
                  <a:pt x="60" y="90"/>
                </a:lnTo>
                <a:lnTo>
                  <a:pt x="60" y="80"/>
                </a:lnTo>
                <a:lnTo>
                  <a:pt x="91" y="10"/>
                </a:lnTo>
                <a:lnTo>
                  <a:pt x="101" y="20"/>
                </a:lnTo>
                <a:lnTo>
                  <a:pt x="101" y="20"/>
                </a:lnTo>
                <a:lnTo>
                  <a:pt x="60" y="30"/>
                </a:lnTo>
                <a:lnTo>
                  <a:pt x="60" y="2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7"/>
          <p:cNvSpPr/>
          <p:nvPr/>
        </p:nvSpPr>
        <p:spPr>
          <a:xfrm>
            <a:off x="6796088" y="4030663"/>
            <a:ext cx="63500" cy="15875"/>
          </a:xfrm>
          <a:custGeom>
            <a:rect b="b" l="l" r="r" t="t"/>
            <a:pathLst>
              <a:path extrusionOk="0" h="10" w="40">
                <a:moveTo>
                  <a:pt x="0" y="0"/>
                </a:moveTo>
                <a:lnTo>
                  <a:pt x="40" y="0"/>
                </a:lnTo>
                <a:lnTo>
                  <a:pt x="40" y="10"/>
                </a:lnTo>
                <a:lnTo>
                  <a:pt x="40" y="10"/>
                </a:lnTo>
                <a:lnTo>
                  <a:pt x="40" y="10"/>
                </a:lnTo>
                <a:lnTo>
                  <a:pt x="0" y="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7"/>
          <p:cNvSpPr/>
          <p:nvPr/>
        </p:nvSpPr>
        <p:spPr>
          <a:xfrm>
            <a:off x="6796088" y="4014788"/>
            <a:ext cx="128587" cy="111125"/>
          </a:xfrm>
          <a:custGeom>
            <a:rect b="b" l="l" r="r" t="t"/>
            <a:pathLst>
              <a:path extrusionOk="0" h="70" w="81">
                <a:moveTo>
                  <a:pt x="40" y="10"/>
                </a:moveTo>
                <a:lnTo>
                  <a:pt x="81" y="0"/>
                </a:lnTo>
                <a:lnTo>
                  <a:pt x="50" y="70"/>
                </a:lnTo>
                <a:lnTo>
                  <a:pt x="0" y="10"/>
                </a:lnTo>
                <a:lnTo>
                  <a:pt x="40" y="1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7"/>
          <p:cNvSpPr/>
          <p:nvPr/>
        </p:nvSpPr>
        <p:spPr>
          <a:xfrm>
            <a:off x="6667500" y="3743325"/>
            <a:ext cx="33338" cy="15875"/>
          </a:xfrm>
          <a:prstGeom prst="rect">
            <a:avLst/>
          </a:pr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7"/>
          <p:cNvSpPr/>
          <p:nvPr/>
        </p:nvSpPr>
        <p:spPr>
          <a:xfrm>
            <a:off x="6667500" y="3759200"/>
            <a:ext cx="128588" cy="207963"/>
          </a:xfrm>
          <a:custGeom>
            <a:rect b="b" l="l" r="r" t="t"/>
            <a:pathLst>
              <a:path extrusionOk="0" h="131" w="81">
                <a:moveTo>
                  <a:pt x="21" y="0"/>
                </a:moveTo>
                <a:lnTo>
                  <a:pt x="31" y="80"/>
                </a:lnTo>
                <a:lnTo>
                  <a:pt x="31" y="70"/>
                </a:lnTo>
                <a:lnTo>
                  <a:pt x="31" y="70"/>
                </a:lnTo>
                <a:lnTo>
                  <a:pt x="81" y="110"/>
                </a:lnTo>
                <a:lnTo>
                  <a:pt x="81" y="110"/>
                </a:lnTo>
                <a:lnTo>
                  <a:pt x="71" y="131"/>
                </a:lnTo>
                <a:lnTo>
                  <a:pt x="71" y="131"/>
                </a:lnTo>
                <a:lnTo>
                  <a:pt x="21" y="90"/>
                </a:lnTo>
                <a:lnTo>
                  <a:pt x="21" y="90"/>
                </a:lnTo>
                <a:lnTo>
                  <a:pt x="11" y="80"/>
                </a:lnTo>
                <a:lnTo>
                  <a:pt x="0" y="0"/>
                </a:lnTo>
                <a:lnTo>
                  <a:pt x="21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7"/>
          <p:cNvSpPr/>
          <p:nvPr/>
        </p:nvSpPr>
        <p:spPr>
          <a:xfrm>
            <a:off x="6780213" y="3933825"/>
            <a:ext cx="63500" cy="65088"/>
          </a:xfrm>
          <a:custGeom>
            <a:rect b="b" l="l" r="r" t="t"/>
            <a:pathLst>
              <a:path extrusionOk="0" h="41" w="40">
                <a:moveTo>
                  <a:pt x="10" y="0"/>
                </a:moveTo>
                <a:lnTo>
                  <a:pt x="40" y="21"/>
                </a:lnTo>
                <a:lnTo>
                  <a:pt x="40" y="31"/>
                </a:lnTo>
                <a:lnTo>
                  <a:pt x="30" y="41"/>
                </a:lnTo>
                <a:lnTo>
                  <a:pt x="30" y="41"/>
                </a:lnTo>
                <a:lnTo>
                  <a:pt x="0" y="21"/>
                </a:lnTo>
                <a:lnTo>
                  <a:pt x="1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"/>
          <p:cNvSpPr/>
          <p:nvPr/>
        </p:nvSpPr>
        <p:spPr>
          <a:xfrm>
            <a:off x="6859588" y="4014788"/>
            <a:ext cx="15875" cy="15875"/>
          </a:xfrm>
          <a:custGeom>
            <a:rect b="b" l="l" r="r" t="t"/>
            <a:pathLst>
              <a:path extrusionOk="0" h="10" w="10">
                <a:moveTo>
                  <a:pt x="10" y="0"/>
                </a:moveTo>
                <a:lnTo>
                  <a:pt x="10" y="0"/>
                </a:lnTo>
                <a:lnTo>
                  <a:pt x="0" y="10"/>
                </a:lnTo>
                <a:lnTo>
                  <a:pt x="0" y="10"/>
                </a:lnTo>
                <a:lnTo>
                  <a:pt x="1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7"/>
          <p:cNvSpPr/>
          <p:nvPr/>
        </p:nvSpPr>
        <p:spPr>
          <a:xfrm>
            <a:off x="6827838" y="3983038"/>
            <a:ext cx="47625" cy="47625"/>
          </a:xfrm>
          <a:custGeom>
            <a:rect b="b" l="l" r="r" t="t"/>
            <a:pathLst>
              <a:path extrusionOk="0" h="30" w="30">
                <a:moveTo>
                  <a:pt x="10" y="0"/>
                </a:moveTo>
                <a:lnTo>
                  <a:pt x="0" y="10"/>
                </a:lnTo>
                <a:lnTo>
                  <a:pt x="20" y="30"/>
                </a:lnTo>
                <a:lnTo>
                  <a:pt x="30" y="20"/>
                </a:lnTo>
                <a:lnTo>
                  <a:pt x="1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7"/>
          <p:cNvSpPr/>
          <p:nvPr/>
        </p:nvSpPr>
        <p:spPr>
          <a:xfrm>
            <a:off x="2767013" y="5916613"/>
            <a:ext cx="31750" cy="31750"/>
          </a:xfrm>
          <a:custGeom>
            <a:rect b="b" l="l" r="r" t="t"/>
            <a:pathLst>
              <a:path extrusionOk="0" h="20" w="20">
                <a:moveTo>
                  <a:pt x="10" y="20"/>
                </a:moveTo>
                <a:lnTo>
                  <a:pt x="10" y="20"/>
                </a:lnTo>
                <a:lnTo>
                  <a:pt x="20" y="20"/>
                </a:lnTo>
                <a:lnTo>
                  <a:pt x="20" y="10"/>
                </a:lnTo>
                <a:lnTo>
                  <a:pt x="10" y="0"/>
                </a:lnTo>
                <a:lnTo>
                  <a:pt x="0" y="10"/>
                </a:lnTo>
                <a:lnTo>
                  <a:pt x="0" y="10"/>
                </a:lnTo>
                <a:lnTo>
                  <a:pt x="0" y="20"/>
                </a:lnTo>
                <a:lnTo>
                  <a:pt x="10" y="2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"/>
          <p:cNvSpPr/>
          <p:nvPr/>
        </p:nvSpPr>
        <p:spPr>
          <a:xfrm>
            <a:off x="2703513" y="5932488"/>
            <a:ext cx="144462" cy="144462"/>
          </a:xfrm>
          <a:custGeom>
            <a:rect b="b" l="l" r="r" t="t"/>
            <a:pathLst>
              <a:path extrusionOk="0" h="91" w="91">
                <a:moveTo>
                  <a:pt x="50" y="10"/>
                </a:moveTo>
                <a:lnTo>
                  <a:pt x="80" y="20"/>
                </a:lnTo>
                <a:lnTo>
                  <a:pt x="91" y="10"/>
                </a:lnTo>
                <a:lnTo>
                  <a:pt x="80" y="30"/>
                </a:lnTo>
                <a:lnTo>
                  <a:pt x="30" y="81"/>
                </a:lnTo>
                <a:lnTo>
                  <a:pt x="30" y="91"/>
                </a:lnTo>
                <a:lnTo>
                  <a:pt x="20" y="71"/>
                </a:lnTo>
                <a:lnTo>
                  <a:pt x="0" y="0"/>
                </a:lnTo>
                <a:lnTo>
                  <a:pt x="0" y="0"/>
                </a:lnTo>
                <a:lnTo>
                  <a:pt x="10" y="0"/>
                </a:lnTo>
                <a:lnTo>
                  <a:pt x="10" y="0"/>
                </a:lnTo>
                <a:lnTo>
                  <a:pt x="30" y="71"/>
                </a:lnTo>
                <a:lnTo>
                  <a:pt x="20" y="71"/>
                </a:lnTo>
                <a:lnTo>
                  <a:pt x="20" y="71"/>
                </a:lnTo>
                <a:lnTo>
                  <a:pt x="70" y="20"/>
                </a:lnTo>
                <a:lnTo>
                  <a:pt x="80" y="30"/>
                </a:lnTo>
                <a:lnTo>
                  <a:pt x="80" y="30"/>
                </a:lnTo>
                <a:lnTo>
                  <a:pt x="50" y="20"/>
                </a:lnTo>
                <a:lnTo>
                  <a:pt x="50" y="1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"/>
          <p:cNvSpPr/>
          <p:nvPr/>
        </p:nvSpPr>
        <p:spPr>
          <a:xfrm>
            <a:off x="2719388" y="5932488"/>
            <a:ext cx="63500" cy="31750"/>
          </a:xfrm>
          <a:custGeom>
            <a:rect b="b" l="l" r="r" t="t"/>
            <a:pathLst>
              <a:path extrusionOk="0" h="20" w="40">
                <a:moveTo>
                  <a:pt x="0" y="0"/>
                </a:moveTo>
                <a:lnTo>
                  <a:pt x="40" y="10"/>
                </a:lnTo>
                <a:lnTo>
                  <a:pt x="40" y="10"/>
                </a:lnTo>
                <a:lnTo>
                  <a:pt x="40" y="10"/>
                </a:lnTo>
                <a:lnTo>
                  <a:pt x="40" y="20"/>
                </a:lnTo>
                <a:lnTo>
                  <a:pt x="0" y="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7"/>
          <p:cNvSpPr/>
          <p:nvPr/>
        </p:nvSpPr>
        <p:spPr>
          <a:xfrm>
            <a:off x="2719388" y="5932488"/>
            <a:ext cx="111125" cy="112712"/>
          </a:xfrm>
          <a:custGeom>
            <a:rect b="b" l="l" r="r" t="t"/>
            <a:pathLst>
              <a:path extrusionOk="0" h="71" w="70">
                <a:moveTo>
                  <a:pt x="40" y="10"/>
                </a:moveTo>
                <a:lnTo>
                  <a:pt x="70" y="20"/>
                </a:lnTo>
                <a:lnTo>
                  <a:pt x="20" y="71"/>
                </a:lnTo>
                <a:lnTo>
                  <a:pt x="0" y="0"/>
                </a:lnTo>
                <a:lnTo>
                  <a:pt x="40" y="1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7"/>
          <p:cNvSpPr/>
          <p:nvPr/>
        </p:nvSpPr>
        <p:spPr>
          <a:xfrm>
            <a:off x="2767013" y="5932488"/>
            <a:ext cx="31750" cy="31750"/>
          </a:xfrm>
          <a:custGeom>
            <a:rect b="b" l="l" r="r" t="t"/>
            <a:pathLst>
              <a:path extrusionOk="0" h="20" w="20">
                <a:moveTo>
                  <a:pt x="0" y="0"/>
                </a:moveTo>
                <a:lnTo>
                  <a:pt x="0" y="10"/>
                </a:lnTo>
                <a:lnTo>
                  <a:pt x="20" y="20"/>
                </a:lnTo>
                <a:lnTo>
                  <a:pt x="20" y="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"/>
          <p:cNvSpPr/>
          <p:nvPr/>
        </p:nvSpPr>
        <p:spPr>
          <a:xfrm>
            <a:off x="2767013" y="5724525"/>
            <a:ext cx="223837" cy="223838"/>
          </a:xfrm>
          <a:custGeom>
            <a:rect b="b" l="l" r="r" t="t"/>
            <a:pathLst>
              <a:path extrusionOk="0" h="141" w="141">
                <a:moveTo>
                  <a:pt x="0" y="131"/>
                </a:moveTo>
                <a:lnTo>
                  <a:pt x="40" y="61"/>
                </a:lnTo>
                <a:lnTo>
                  <a:pt x="51" y="51"/>
                </a:lnTo>
                <a:lnTo>
                  <a:pt x="51" y="51"/>
                </a:lnTo>
                <a:lnTo>
                  <a:pt x="131" y="0"/>
                </a:lnTo>
                <a:lnTo>
                  <a:pt x="131" y="0"/>
                </a:lnTo>
                <a:lnTo>
                  <a:pt x="141" y="20"/>
                </a:lnTo>
                <a:lnTo>
                  <a:pt x="141" y="20"/>
                </a:lnTo>
                <a:lnTo>
                  <a:pt x="61" y="71"/>
                </a:lnTo>
                <a:lnTo>
                  <a:pt x="61" y="71"/>
                </a:lnTo>
                <a:lnTo>
                  <a:pt x="61" y="71"/>
                </a:lnTo>
                <a:lnTo>
                  <a:pt x="20" y="141"/>
                </a:lnTo>
                <a:lnTo>
                  <a:pt x="0" y="131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7"/>
          <p:cNvSpPr/>
          <p:nvPr/>
        </p:nvSpPr>
        <p:spPr>
          <a:xfrm>
            <a:off x="2974975" y="5676900"/>
            <a:ext cx="176213" cy="79375"/>
          </a:xfrm>
          <a:custGeom>
            <a:rect b="b" l="l" r="r" t="t"/>
            <a:pathLst>
              <a:path extrusionOk="0" h="50" w="111">
                <a:moveTo>
                  <a:pt x="0" y="30"/>
                </a:moveTo>
                <a:lnTo>
                  <a:pt x="101" y="0"/>
                </a:lnTo>
                <a:lnTo>
                  <a:pt x="101" y="0"/>
                </a:lnTo>
                <a:lnTo>
                  <a:pt x="101" y="20"/>
                </a:lnTo>
                <a:lnTo>
                  <a:pt x="111" y="20"/>
                </a:lnTo>
                <a:lnTo>
                  <a:pt x="10" y="50"/>
                </a:lnTo>
                <a:lnTo>
                  <a:pt x="0" y="3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7"/>
          <p:cNvSpPr/>
          <p:nvPr/>
        </p:nvSpPr>
        <p:spPr>
          <a:xfrm>
            <a:off x="3327400" y="5661025"/>
            <a:ext cx="15875" cy="31750"/>
          </a:xfrm>
          <a:prstGeom prst="rect">
            <a:avLst/>
          </a:pr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3135313" y="5661025"/>
            <a:ext cx="192087" cy="47625"/>
          </a:xfrm>
          <a:custGeom>
            <a:rect b="b" l="l" r="r" t="t"/>
            <a:pathLst>
              <a:path extrusionOk="0" h="30" w="121">
                <a:moveTo>
                  <a:pt x="0" y="10"/>
                </a:moveTo>
                <a:lnTo>
                  <a:pt x="0" y="30"/>
                </a:lnTo>
                <a:lnTo>
                  <a:pt x="121" y="20"/>
                </a:lnTo>
                <a:lnTo>
                  <a:pt x="121" y="0"/>
                </a:lnTo>
                <a:lnTo>
                  <a:pt x="0" y="1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7"/>
          <p:cNvSpPr/>
          <p:nvPr/>
        </p:nvSpPr>
        <p:spPr>
          <a:xfrm>
            <a:off x="2543175" y="5549900"/>
            <a:ext cx="31750" cy="31750"/>
          </a:xfrm>
          <a:custGeom>
            <a:rect b="b" l="l" r="r" t="t"/>
            <a:pathLst>
              <a:path extrusionOk="0" h="20" w="20">
                <a:moveTo>
                  <a:pt x="0" y="10"/>
                </a:moveTo>
                <a:lnTo>
                  <a:pt x="0" y="10"/>
                </a:lnTo>
                <a:lnTo>
                  <a:pt x="0" y="20"/>
                </a:lnTo>
                <a:lnTo>
                  <a:pt x="10" y="20"/>
                </a:lnTo>
                <a:lnTo>
                  <a:pt x="10" y="20"/>
                </a:lnTo>
                <a:lnTo>
                  <a:pt x="20" y="10"/>
                </a:lnTo>
                <a:lnTo>
                  <a:pt x="10" y="10"/>
                </a:lnTo>
                <a:lnTo>
                  <a:pt x="10" y="0"/>
                </a:lnTo>
                <a:lnTo>
                  <a:pt x="0" y="1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2463800" y="5484813"/>
            <a:ext cx="142875" cy="144462"/>
          </a:xfrm>
          <a:custGeom>
            <a:rect b="b" l="l" r="r" t="t"/>
            <a:pathLst>
              <a:path extrusionOk="0" h="91" w="90">
                <a:moveTo>
                  <a:pt x="50" y="51"/>
                </a:moveTo>
                <a:lnTo>
                  <a:pt x="30" y="81"/>
                </a:lnTo>
                <a:lnTo>
                  <a:pt x="30" y="91"/>
                </a:lnTo>
                <a:lnTo>
                  <a:pt x="20" y="71"/>
                </a:lnTo>
                <a:lnTo>
                  <a:pt x="0" y="0"/>
                </a:lnTo>
                <a:lnTo>
                  <a:pt x="0" y="0"/>
                </a:lnTo>
                <a:lnTo>
                  <a:pt x="10" y="0"/>
                </a:lnTo>
                <a:lnTo>
                  <a:pt x="80" y="10"/>
                </a:lnTo>
                <a:lnTo>
                  <a:pt x="90" y="10"/>
                </a:lnTo>
                <a:lnTo>
                  <a:pt x="80" y="20"/>
                </a:lnTo>
                <a:lnTo>
                  <a:pt x="80" y="20"/>
                </a:lnTo>
                <a:lnTo>
                  <a:pt x="10" y="10"/>
                </a:lnTo>
                <a:lnTo>
                  <a:pt x="10" y="0"/>
                </a:lnTo>
                <a:lnTo>
                  <a:pt x="20" y="0"/>
                </a:lnTo>
                <a:lnTo>
                  <a:pt x="40" y="71"/>
                </a:lnTo>
                <a:lnTo>
                  <a:pt x="20" y="71"/>
                </a:lnTo>
                <a:lnTo>
                  <a:pt x="20" y="71"/>
                </a:lnTo>
                <a:lnTo>
                  <a:pt x="40" y="41"/>
                </a:lnTo>
                <a:lnTo>
                  <a:pt x="50" y="51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7"/>
          <p:cNvSpPr/>
          <p:nvPr/>
        </p:nvSpPr>
        <p:spPr>
          <a:xfrm>
            <a:off x="2527300" y="5500688"/>
            <a:ext cx="63500" cy="65087"/>
          </a:xfrm>
          <a:custGeom>
            <a:rect b="b" l="l" r="r" t="t"/>
            <a:pathLst>
              <a:path extrusionOk="0" h="41" w="40">
                <a:moveTo>
                  <a:pt x="40" y="10"/>
                </a:moveTo>
                <a:lnTo>
                  <a:pt x="10" y="4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30" y="0"/>
                </a:lnTo>
                <a:lnTo>
                  <a:pt x="40" y="1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7"/>
          <p:cNvSpPr/>
          <p:nvPr/>
        </p:nvSpPr>
        <p:spPr>
          <a:xfrm>
            <a:off x="2479675" y="5500688"/>
            <a:ext cx="111125" cy="112712"/>
          </a:xfrm>
          <a:custGeom>
            <a:rect b="b" l="l" r="r" t="t"/>
            <a:pathLst>
              <a:path extrusionOk="0" h="71" w="70">
                <a:moveTo>
                  <a:pt x="40" y="41"/>
                </a:moveTo>
                <a:lnTo>
                  <a:pt x="20" y="71"/>
                </a:lnTo>
                <a:lnTo>
                  <a:pt x="0" y="0"/>
                </a:lnTo>
                <a:lnTo>
                  <a:pt x="70" y="10"/>
                </a:lnTo>
                <a:lnTo>
                  <a:pt x="40" y="41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7"/>
          <p:cNvSpPr/>
          <p:nvPr/>
        </p:nvSpPr>
        <p:spPr>
          <a:xfrm>
            <a:off x="3327400" y="5661025"/>
            <a:ext cx="15875" cy="31750"/>
          </a:xfrm>
          <a:prstGeom prst="rect">
            <a:avLst/>
          </a:pr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7"/>
          <p:cNvSpPr/>
          <p:nvPr/>
        </p:nvSpPr>
        <p:spPr>
          <a:xfrm>
            <a:off x="2863850" y="5645150"/>
            <a:ext cx="463550" cy="47625"/>
          </a:xfrm>
          <a:custGeom>
            <a:rect b="b" l="l" r="r" t="t"/>
            <a:pathLst>
              <a:path extrusionOk="0" h="30" w="292">
                <a:moveTo>
                  <a:pt x="292" y="30"/>
                </a:moveTo>
                <a:lnTo>
                  <a:pt x="0" y="20"/>
                </a:lnTo>
                <a:lnTo>
                  <a:pt x="0" y="20"/>
                </a:lnTo>
                <a:lnTo>
                  <a:pt x="0" y="0"/>
                </a:lnTo>
                <a:lnTo>
                  <a:pt x="0" y="0"/>
                </a:lnTo>
                <a:lnTo>
                  <a:pt x="292" y="10"/>
                </a:lnTo>
                <a:lnTo>
                  <a:pt x="292" y="3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7"/>
          <p:cNvSpPr/>
          <p:nvPr/>
        </p:nvSpPr>
        <p:spPr>
          <a:xfrm>
            <a:off x="2671763" y="5613400"/>
            <a:ext cx="192087" cy="63500"/>
          </a:xfrm>
          <a:custGeom>
            <a:rect b="b" l="l" r="r" t="t"/>
            <a:pathLst>
              <a:path extrusionOk="0" h="40" w="121">
                <a:moveTo>
                  <a:pt x="121" y="40"/>
                </a:moveTo>
                <a:lnTo>
                  <a:pt x="0" y="20"/>
                </a:lnTo>
                <a:lnTo>
                  <a:pt x="0" y="20"/>
                </a:lnTo>
                <a:lnTo>
                  <a:pt x="10" y="0"/>
                </a:lnTo>
                <a:lnTo>
                  <a:pt x="0" y="0"/>
                </a:lnTo>
                <a:lnTo>
                  <a:pt x="121" y="20"/>
                </a:lnTo>
                <a:lnTo>
                  <a:pt x="121" y="4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7"/>
          <p:cNvSpPr/>
          <p:nvPr/>
        </p:nvSpPr>
        <p:spPr>
          <a:xfrm>
            <a:off x="2543175" y="5549900"/>
            <a:ext cx="31750" cy="31750"/>
          </a:xfrm>
          <a:custGeom>
            <a:rect b="b" l="l" r="r" t="t"/>
            <a:pathLst>
              <a:path extrusionOk="0" h="20" w="20">
                <a:moveTo>
                  <a:pt x="10" y="20"/>
                </a:moveTo>
                <a:lnTo>
                  <a:pt x="0" y="20"/>
                </a:lnTo>
                <a:lnTo>
                  <a:pt x="10" y="0"/>
                </a:lnTo>
                <a:lnTo>
                  <a:pt x="20" y="0"/>
                </a:lnTo>
                <a:lnTo>
                  <a:pt x="10" y="2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7"/>
          <p:cNvSpPr/>
          <p:nvPr/>
        </p:nvSpPr>
        <p:spPr>
          <a:xfrm>
            <a:off x="2559050" y="5549900"/>
            <a:ext cx="128588" cy="95250"/>
          </a:xfrm>
          <a:custGeom>
            <a:rect b="b" l="l" r="r" t="t"/>
            <a:pathLst>
              <a:path extrusionOk="0" h="60" w="81">
                <a:moveTo>
                  <a:pt x="71" y="60"/>
                </a:moveTo>
                <a:lnTo>
                  <a:pt x="81" y="40"/>
                </a:lnTo>
                <a:lnTo>
                  <a:pt x="10" y="0"/>
                </a:lnTo>
                <a:lnTo>
                  <a:pt x="0" y="20"/>
                </a:lnTo>
                <a:lnTo>
                  <a:pt x="71" y="6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7"/>
          <p:cNvSpPr/>
          <p:nvPr/>
        </p:nvSpPr>
        <p:spPr>
          <a:xfrm>
            <a:off x="1968500" y="4157663"/>
            <a:ext cx="31750" cy="31750"/>
          </a:xfrm>
          <a:custGeom>
            <a:rect b="b" l="l" r="r" t="t"/>
            <a:pathLst>
              <a:path extrusionOk="0" h="20" w="20">
                <a:moveTo>
                  <a:pt x="10" y="0"/>
                </a:moveTo>
                <a:lnTo>
                  <a:pt x="10" y="0"/>
                </a:lnTo>
                <a:lnTo>
                  <a:pt x="0" y="10"/>
                </a:lnTo>
                <a:lnTo>
                  <a:pt x="10" y="10"/>
                </a:lnTo>
                <a:lnTo>
                  <a:pt x="10" y="20"/>
                </a:lnTo>
                <a:lnTo>
                  <a:pt x="20" y="10"/>
                </a:lnTo>
                <a:lnTo>
                  <a:pt x="20" y="10"/>
                </a:lnTo>
                <a:lnTo>
                  <a:pt x="20" y="0"/>
                </a:lnTo>
                <a:lnTo>
                  <a:pt x="1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7"/>
          <p:cNvSpPr/>
          <p:nvPr/>
        </p:nvSpPr>
        <p:spPr>
          <a:xfrm>
            <a:off x="1936750" y="4046538"/>
            <a:ext cx="142875" cy="111125"/>
          </a:xfrm>
          <a:custGeom>
            <a:rect b="b" l="l" r="r" t="t"/>
            <a:pathLst>
              <a:path extrusionOk="0" h="70" w="90">
                <a:moveTo>
                  <a:pt x="30" y="70"/>
                </a:moveTo>
                <a:lnTo>
                  <a:pt x="0" y="70"/>
                </a:lnTo>
                <a:lnTo>
                  <a:pt x="0" y="70"/>
                </a:lnTo>
                <a:lnTo>
                  <a:pt x="0" y="70"/>
                </a:lnTo>
                <a:lnTo>
                  <a:pt x="30" y="10"/>
                </a:lnTo>
                <a:lnTo>
                  <a:pt x="40" y="0"/>
                </a:lnTo>
                <a:lnTo>
                  <a:pt x="40" y="0"/>
                </a:lnTo>
                <a:lnTo>
                  <a:pt x="80" y="60"/>
                </a:lnTo>
                <a:lnTo>
                  <a:pt x="90" y="70"/>
                </a:lnTo>
                <a:lnTo>
                  <a:pt x="70" y="70"/>
                </a:lnTo>
                <a:lnTo>
                  <a:pt x="70" y="70"/>
                </a:lnTo>
                <a:lnTo>
                  <a:pt x="30" y="10"/>
                </a:lnTo>
                <a:lnTo>
                  <a:pt x="40" y="0"/>
                </a:lnTo>
                <a:lnTo>
                  <a:pt x="40" y="10"/>
                </a:lnTo>
                <a:lnTo>
                  <a:pt x="10" y="70"/>
                </a:lnTo>
                <a:lnTo>
                  <a:pt x="0" y="70"/>
                </a:lnTo>
                <a:lnTo>
                  <a:pt x="0" y="60"/>
                </a:lnTo>
                <a:lnTo>
                  <a:pt x="30" y="60"/>
                </a:lnTo>
                <a:lnTo>
                  <a:pt x="30" y="7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7"/>
          <p:cNvSpPr/>
          <p:nvPr/>
        </p:nvSpPr>
        <p:spPr>
          <a:xfrm>
            <a:off x="1984375" y="4141788"/>
            <a:ext cx="63500" cy="15875"/>
          </a:xfrm>
          <a:custGeom>
            <a:rect b="b" l="l" r="r" t="t"/>
            <a:pathLst>
              <a:path extrusionOk="0" h="10" w="40">
                <a:moveTo>
                  <a:pt x="40" y="10"/>
                </a:moveTo>
                <a:lnTo>
                  <a:pt x="0" y="1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40" y="0"/>
                </a:lnTo>
                <a:lnTo>
                  <a:pt x="40" y="1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7"/>
          <p:cNvSpPr/>
          <p:nvPr/>
        </p:nvSpPr>
        <p:spPr>
          <a:xfrm>
            <a:off x="1936750" y="4062413"/>
            <a:ext cx="111125" cy="95250"/>
          </a:xfrm>
          <a:custGeom>
            <a:rect b="b" l="l" r="r" t="t"/>
            <a:pathLst>
              <a:path extrusionOk="0" h="60" w="70">
                <a:moveTo>
                  <a:pt x="30" y="60"/>
                </a:moveTo>
                <a:lnTo>
                  <a:pt x="0" y="60"/>
                </a:lnTo>
                <a:lnTo>
                  <a:pt x="30" y="0"/>
                </a:lnTo>
                <a:lnTo>
                  <a:pt x="70" y="60"/>
                </a:lnTo>
                <a:lnTo>
                  <a:pt x="30" y="6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7"/>
          <p:cNvSpPr/>
          <p:nvPr/>
        </p:nvSpPr>
        <p:spPr>
          <a:xfrm>
            <a:off x="2447925" y="4525963"/>
            <a:ext cx="31750" cy="31750"/>
          </a:xfrm>
          <a:custGeom>
            <a:rect b="b" l="l" r="r" t="t"/>
            <a:pathLst>
              <a:path extrusionOk="0" h="20" w="20">
                <a:moveTo>
                  <a:pt x="0" y="10"/>
                </a:moveTo>
                <a:lnTo>
                  <a:pt x="0" y="20"/>
                </a:lnTo>
                <a:lnTo>
                  <a:pt x="20" y="10"/>
                </a:lnTo>
                <a:lnTo>
                  <a:pt x="20" y="0"/>
                </a:lnTo>
                <a:lnTo>
                  <a:pt x="0" y="1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7"/>
          <p:cNvSpPr/>
          <p:nvPr/>
        </p:nvSpPr>
        <p:spPr>
          <a:xfrm>
            <a:off x="2047875" y="4238625"/>
            <a:ext cx="431800" cy="303213"/>
          </a:xfrm>
          <a:custGeom>
            <a:rect b="b" l="l" r="r" t="t"/>
            <a:pathLst>
              <a:path extrusionOk="0" h="191" w="272">
                <a:moveTo>
                  <a:pt x="252" y="191"/>
                </a:moveTo>
                <a:lnTo>
                  <a:pt x="232" y="131"/>
                </a:lnTo>
                <a:lnTo>
                  <a:pt x="242" y="131"/>
                </a:lnTo>
                <a:lnTo>
                  <a:pt x="242" y="131"/>
                </a:lnTo>
                <a:lnTo>
                  <a:pt x="111" y="70"/>
                </a:lnTo>
                <a:lnTo>
                  <a:pt x="111" y="70"/>
                </a:lnTo>
                <a:lnTo>
                  <a:pt x="111" y="70"/>
                </a:lnTo>
                <a:lnTo>
                  <a:pt x="0" y="20"/>
                </a:lnTo>
                <a:lnTo>
                  <a:pt x="0" y="20"/>
                </a:lnTo>
                <a:lnTo>
                  <a:pt x="10" y="0"/>
                </a:lnTo>
                <a:lnTo>
                  <a:pt x="10" y="0"/>
                </a:lnTo>
                <a:lnTo>
                  <a:pt x="121" y="50"/>
                </a:lnTo>
                <a:lnTo>
                  <a:pt x="121" y="50"/>
                </a:lnTo>
                <a:lnTo>
                  <a:pt x="121" y="50"/>
                </a:lnTo>
                <a:lnTo>
                  <a:pt x="252" y="110"/>
                </a:lnTo>
                <a:lnTo>
                  <a:pt x="252" y="110"/>
                </a:lnTo>
                <a:lnTo>
                  <a:pt x="252" y="121"/>
                </a:lnTo>
                <a:lnTo>
                  <a:pt x="272" y="181"/>
                </a:lnTo>
                <a:lnTo>
                  <a:pt x="252" y="191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7"/>
          <p:cNvSpPr/>
          <p:nvPr/>
        </p:nvSpPr>
        <p:spPr>
          <a:xfrm>
            <a:off x="1984375" y="4206875"/>
            <a:ext cx="79375" cy="63500"/>
          </a:xfrm>
          <a:custGeom>
            <a:rect b="b" l="l" r="r" t="t"/>
            <a:pathLst>
              <a:path extrusionOk="0" h="40" w="50">
                <a:moveTo>
                  <a:pt x="40" y="40"/>
                </a:moveTo>
                <a:lnTo>
                  <a:pt x="10" y="20"/>
                </a:lnTo>
                <a:lnTo>
                  <a:pt x="0" y="20"/>
                </a:lnTo>
                <a:lnTo>
                  <a:pt x="20" y="10"/>
                </a:lnTo>
                <a:lnTo>
                  <a:pt x="20" y="0"/>
                </a:lnTo>
                <a:lnTo>
                  <a:pt x="50" y="20"/>
                </a:lnTo>
                <a:lnTo>
                  <a:pt x="40" y="4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7"/>
          <p:cNvSpPr/>
          <p:nvPr/>
        </p:nvSpPr>
        <p:spPr>
          <a:xfrm>
            <a:off x="1968500" y="4157663"/>
            <a:ext cx="31750" cy="31750"/>
          </a:xfrm>
          <a:custGeom>
            <a:rect b="b" l="l" r="r" t="t"/>
            <a:pathLst>
              <a:path extrusionOk="0" h="20" w="20">
                <a:moveTo>
                  <a:pt x="0" y="20"/>
                </a:moveTo>
                <a:lnTo>
                  <a:pt x="0" y="10"/>
                </a:lnTo>
                <a:lnTo>
                  <a:pt x="20" y="0"/>
                </a:lnTo>
                <a:lnTo>
                  <a:pt x="20" y="10"/>
                </a:lnTo>
                <a:lnTo>
                  <a:pt x="0" y="2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7"/>
          <p:cNvSpPr/>
          <p:nvPr/>
        </p:nvSpPr>
        <p:spPr>
          <a:xfrm>
            <a:off x="1968500" y="4173538"/>
            <a:ext cx="47625" cy="65087"/>
          </a:xfrm>
          <a:custGeom>
            <a:rect b="b" l="l" r="r" t="t"/>
            <a:pathLst>
              <a:path extrusionOk="0" h="41" w="30">
                <a:moveTo>
                  <a:pt x="10" y="41"/>
                </a:moveTo>
                <a:lnTo>
                  <a:pt x="30" y="31"/>
                </a:lnTo>
                <a:lnTo>
                  <a:pt x="20" y="0"/>
                </a:lnTo>
                <a:lnTo>
                  <a:pt x="0" y="10"/>
                </a:lnTo>
                <a:lnTo>
                  <a:pt x="10" y="41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7"/>
          <p:cNvSpPr/>
          <p:nvPr/>
        </p:nvSpPr>
        <p:spPr>
          <a:xfrm>
            <a:off x="4206875" y="5468938"/>
            <a:ext cx="31750" cy="31750"/>
          </a:xfrm>
          <a:custGeom>
            <a:rect b="b" l="l" r="r" t="t"/>
            <a:pathLst>
              <a:path extrusionOk="0" h="20" w="20">
                <a:moveTo>
                  <a:pt x="0" y="10"/>
                </a:moveTo>
                <a:lnTo>
                  <a:pt x="0" y="20"/>
                </a:lnTo>
                <a:lnTo>
                  <a:pt x="10" y="20"/>
                </a:lnTo>
                <a:lnTo>
                  <a:pt x="20" y="20"/>
                </a:lnTo>
                <a:lnTo>
                  <a:pt x="20" y="10"/>
                </a:lnTo>
                <a:lnTo>
                  <a:pt x="20" y="0"/>
                </a:lnTo>
                <a:lnTo>
                  <a:pt x="10" y="0"/>
                </a:lnTo>
                <a:lnTo>
                  <a:pt x="0" y="0"/>
                </a:lnTo>
                <a:lnTo>
                  <a:pt x="0" y="1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7"/>
          <p:cNvSpPr/>
          <p:nvPr/>
        </p:nvSpPr>
        <p:spPr>
          <a:xfrm>
            <a:off x="4094163" y="5389563"/>
            <a:ext cx="112712" cy="176212"/>
          </a:xfrm>
          <a:custGeom>
            <a:rect b="b" l="l" r="r" t="t"/>
            <a:pathLst>
              <a:path extrusionOk="0" h="111" w="71">
                <a:moveTo>
                  <a:pt x="71" y="60"/>
                </a:moveTo>
                <a:lnTo>
                  <a:pt x="71" y="101"/>
                </a:lnTo>
                <a:lnTo>
                  <a:pt x="71" y="111"/>
                </a:lnTo>
                <a:lnTo>
                  <a:pt x="60" y="101"/>
                </a:lnTo>
                <a:lnTo>
                  <a:pt x="0" y="60"/>
                </a:lnTo>
                <a:lnTo>
                  <a:pt x="0" y="50"/>
                </a:lnTo>
                <a:lnTo>
                  <a:pt x="0" y="50"/>
                </a:lnTo>
                <a:lnTo>
                  <a:pt x="60" y="10"/>
                </a:lnTo>
                <a:lnTo>
                  <a:pt x="71" y="0"/>
                </a:lnTo>
                <a:lnTo>
                  <a:pt x="71" y="20"/>
                </a:lnTo>
                <a:lnTo>
                  <a:pt x="71" y="20"/>
                </a:lnTo>
                <a:lnTo>
                  <a:pt x="10" y="60"/>
                </a:lnTo>
                <a:lnTo>
                  <a:pt x="0" y="50"/>
                </a:lnTo>
                <a:lnTo>
                  <a:pt x="10" y="50"/>
                </a:lnTo>
                <a:lnTo>
                  <a:pt x="71" y="90"/>
                </a:lnTo>
                <a:lnTo>
                  <a:pt x="60" y="101"/>
                </a:lnTo>
                <a:lnTo>
                  <a:pt x="60" y="101"/>
                </a:lnTo>
                <a:lnTo>
                  <a:pt x="60" y="60"/>
                </a:lnTo>
                <a:lnTo>
                  <a:pt x="71" y="6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7"/>
          <p:cNvSpPr/>
          <p:nvPr/>
        </p:nvSpPr>
        <p:spPr>
          <a:xfrm>
            <a:off x="4189413" y="5421313"/>
            <a:ext cx="17462" cy="63500"/>
          </a:xfrm>
          <a:custGeom>
            <a:rect b="b" l="l" r="r" t="t"/>
            <a:pathLst>
              <a:path extrusionOk="0" h="40" w="11">
                <a:moveTo>
                  <a:pt x="11" y="0"/>
                </a:moveTo>
                <a:lnTo>
                  <a:pt x="11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0"/>
                </a:lnTo>
                <a:lnTo>
                  <a:pt x="11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7"/>
          <p:cNvSpPr/>
          <p:nvPr/>
        </p:nvSpPr>
        <p:spPr>
          <a:xfrm>
            <a:off x="4110038" y="5421313"/>
            <a:ext cx="96837" cy="128587"/>
          </a:xfrm>
          <a:custGeom>
            <a:rect b="b" l="l" r="r" t="t"/>
            <a:pathLst>
              <a:path extrusionOk="0" h="81" w="61">
                <a:moveTo>
                  <a:pt x="61" y="40"/>
                </a:moveTo>
                <a:lnTo>
                  <a:pt x="61" y="81"/>
                </a:lnTo>
                <a:lnTo>
                  <a:pt x="0" y="40"/>
                </a:lnTo>
                <a:lnTo>
                  <a:pt x="61" y="0"/>
                </a:lnTo>
                <a:lnTo>
                  <a:pt x="61" y="4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7"/>
          <p:cNvSpPr/>
          <p:nvPr/>
        </p:nvSpPr>
        <p:spPr>
          <a:xfrm>
            <a:off x="4860925" y="5276850"/>
            <a:ext cx="17463" cy="31750"/>
          </a:xfrm>
          <a:prstGeom prst="rect">
            <a:avLst/>
          </a:pr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7"/>
          <p:cNvSpPr/>
          <p:nvPr/>
        </p:nvSpPr>
        <p:spPr>
          <a:xfrm>
            <a:off x="4573588" y="5276850"/>
            <a:ext cx="287337" cy="128588"/>
          </a:xfrm>
          <a:custGeom>
            <a:rect b="b" l="l" r="r" t="t"/>
            <a:pathLst>
              <a:path extrusionOk="0" h="81" w="181">
                <a:moveTo>
                  <a:pt x="181" y="20"/>
                </a:moveTo>
                <a:lnTo>
                  <a:pt x="71" y="31"/>
                </a:lnTo>
                <a:lnTo>
                  <a:pt x="81" y="31"/>
                </a:lnTo>
                <a:lnTo>
                  <a:pt x="81" y="31"/>
                </a:lnTo>
                <a:lnTo>
                  <a:pt x="10" y="81"/>
                </a:lnTo>
                <a:lnTo>
                  <a:pt x="10" y="81"/>
                </a:lnTo>
                <a:lnTo>
                  <a:pt x="0" y="61"/>
                </a:lnTo>
                <a:lnTo>
                  <a:pt x="0" y="61"/>
                </a:lnTo>
                <a:lnTo>
                  <a:pt x="71" y="10"/>
                </a:lnTo>
                <a:lnTo>
                  <a:pt x="71" y="10"/>
                </a:lnTo>
                <a:lnTo>
                  <a:pt x="71" y="10"/>
                </a:lnTo>
                <a:lnTo>
                  <a:pt x="181" y="0"/>
                </a:lnTo>
                <a:lnTo>
                  <a:pt x="181" y="2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7"/>
          <p:cNvSpPr/>
          <p:nvPr/>
        </p:nvSpPr>
        <p:spPr>
          <a:xfrm>
            <a:off x="4462463" y="5373688"/>
            <a:ext cx="127000" cy="111125"/>
          </a:xfrm>
          <a:custGeom>
            <a:rect b="b" l="l" r="r" t="t"/>
            <a:pathLst>
              <a:path extrusionOk="0" h="70" w="80">
                <a:moveTo>
                  <a:pt x="80" y="20"/>
                </a:moveTo>
                <a:lnTo>
                  <a:pt x="10" y="70"/>
                </a:lnTo>
                <a:lnTo>
                  <a:pt x="0" y="70"/>
                </a:lnTo>
                <a:lnTo>
                  <a:pt x="0" y="50"/>
                </a:lnTo>
                <a:lnTo>
                  <a:pt x="0" y="50"/>
                </a:lnTo>
                <a:lnTo>
                  <a:pt x="70" y="0"/>
                </a:lnTo>
                <a:lnTo>
                  <a:pt x="80" y="2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7"/>
          <p:cNvSpPr/>
          <p:nvPr/>
        </p:nvSpPr>
        <p:spPr>
          <a:xfrm>
            <a:off x="4206875" y="5468938"/>
            <a:ext cx="15875" cy="31750"/>
          </a:xfrm>
          <a:prstGeom prst="rect">
            <a:avLst/>
          </a:pr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7"/>
          <p:cNvSpPr/>
          <p:nvPr/>
        </p:nvSpPr>
        <p:spPr>
          <a:xfrm>
            <a:off x="4222750" y="5453063"/>
            <a:ext cx="239713" cy="47625"/>
          </a:xfrm>
          <a:custGeom>
            <a:rect b="b" l="l" r="r" t="t"/>
            <a:pathLst>
              <a:path extrusionOk="0" h="30" w="151">
                <a:moveTo>
                  <a:pt x="151" y="20"/>
                </a:moveTo>
                <a:lnTo>
                  <a:pt x="151" y="0"/>
                </a:lnTo>
                <a:lnTo>
                  <a:pt x="0" y="10"/>
                </a:lnTo>
                <a:lnTo>
                  <a:pt x="0" y="30"/>
                </a:lnTo>
                <a:lnTo>
                  <a:pt x="151" y="20"/>
                </a:lnTo>
                <a:close/>
              </a:path>
            </a:pathLst>
          </a:custGeom>
          <a:blipFill rotWithShape="1">
            <a:blip r:embed="rId11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7"/>
          <p:cNvSpPr/>
          <p:nvPr/>
        </p:nvSpPr>
        <p:spPr>
          <a:xfrm>
            <a:off x="4014788" y="3406775"/>
            <a:ext cx="117633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photoresist coating</a:t>
            </a:r>
            <a:endParaRPr b="1" i="0" sz="18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7"/>
          <p:cNvSpPr/>
          <p:nvPr/>
        </p:nvSpPr>
        <p:spPr>
          <a:xfrm>
            <a:off x="2463800" y="3406775"/>
            <a:ext cx="690563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photoresist</a:t>
            </a:r>
            <a:endParaRPr b="1" i="0" sz="18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7"/>
          <p:cNvSpPr/>
          <p:nvPr/>
        </p:nvSpPr>
        <p:spPr>
          <a:xfrm>
            <a:off x="2463800" y="3551238"/>
            <a:ext cx="1012825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removal (ashing)</a:t>
            </a:r>
            <a:endParaRPr b="1" i="0" sz="18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7"/>
          <p:cNvSpPr/>
          <p:nvPr/>
        </p:nvSpPr>
        <p:spPr>
          <a:xfrm>
            <a:off x="3359150" y="4749800"/>
            <a:ext cx="898525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spin, rinse, dry</a:t>
            </a:r>
            <a:endParaRPr b="1" i="0" sz="18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4894263" y="4605338"/>
            <a:ext cx="5476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 etch</a:t>
            </a:r>
            <a:endParaRPr b="1" i="0" sz="18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5516563" y="4318000"/>
            <a:ext cx="72548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photoresist </a:t>
            </a:r>
            <a:endParaRPr b="1" i="0" sz="18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5053013" y="3694113"/>
            <a:ext cx="1054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stepper exposure</a:t>
            </a:r>
            <a:endParaRPr b="1" i="0" sz="18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5516563" y="4462463"/>
            <a:ext cx="78105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b="1" i="0" sz="18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2974975" y="3998913"/>
            <a:ext cx="1804988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Typical operations in a single </a:t>
            </a:r>
            <a:endParaRPr b="1" i="0" sz="18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7"/>
          <p:cNvSpPr/>
          <p:nvPr/>
        </p:nvSpPr>
        <p:spPr>
          <a:xfrm>
            <a:off x="2943225" y="4157663"/>
            <a:ext cx="2473325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photolithographic cycle (from [Fullman]).</a:t>
            </a:r>
            <a:endParaRPr b="1" i="0" sz="18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7"/>
          <p:cNvSpPr txBox="1"/>
          <p:nvPr>
            <p:ph type="title"/>
          </p:nvPr>
        </p:nvSpPr>
        <p:spPr>
          <a:xfrm>
            <a:off x="584200" y="2762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Photo-Lithographic Process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p8"/>
          <p:cNvSpPr txBox="1"/>
          <p:nvPr>
            <p:ph type="title"/>
          </p:nvPr>
        </p:nvSpPr>
        <p:spPr>
          <a:xfrm>
            <a:off x="571500" y="314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Patterning of SiO2</a:t>
            </a:r>
            <a:endParaRPr/>
          </a:p>
        </p:txBody>
      </p:sp>
      <p:sp>
        <p:nvSpPr>
          <p:cNvPr id="280" name="Google Shape;280;p8"/>
          <p:cNvSpPr/>
          <p:nvPr/>
        </p:nvSpPr>
        <p:spPr>
          <a:xfrm>
            <a:off x="5915025" y="2374900"/>
            <a:ext cx="1270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8"/>
          <p:cNvSpPr/>
          <p:nvPr/>
        </p:nvSpPr>
        <p:spPr>
          <a:xfrm>
            <a:off x="2324100" y="4749800"/>
            <a:ext cx="1270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8"/>
          <p:cNvSpPr/>
          <p:nvPr/>
        </p:nvSpPr>
        <p:spPr>
          <a:xfrm>
            <a:off x="2324100" y="4864100"/>
            <a:ext cx="1270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8"/>
          <p:cNvSpPr/>
          <p:nvPr/>
        </p:nvSpPr>
        <p:spPr>
          <a:xfrm>
            <a:off x="2438400" y="4749800"/>
            <a:ext cx="1270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8"/>
          <p:cNvSpPr/>
          <p:nvPr/>
        </p:nvSpPr>
        <p:spPr>
          <a:xfrm>
            <a:off x="2438400" y="4864100"/>
            <a:ext cx="1270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8"/>
          <p:cNvSpPr/>
          <p:nvPr/>
        </p:nvSpPr>
        <p:spPr>
          <a:xfrm>
            <a:off x="2565400" y="4749800"/>
            <a:ext cx="1270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8"/>
          <p:cNvSpPr/>
          <p:nvPr/>
        </p:nvSpPr>
        <p:spPr>
          <a:xfrm>
            <a:off x="2565400" y="4864100"/>
            <a:ext cx="1270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8"/>
          <p:cNvSpPr/>
          <p:nvPr/>
        </p:nvSpPr>
        <p:spPr>
          <a:xfrm>
            <a:off x="3300413" y="4749800"/>
            <a:ext cx="1270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8"/>
          <p:cNvSpPr/>
          <p:nvPr/>
        </p:nvSpPr>
        <p:spPr>
          <a:xfrm>
            <a:off x="3300413" y="4864100"/>
            <a:ext cx="1270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8"/>
          <p:cNvSpPr/>
          <p:nvPr/>
        </p:nvSpPr>
        <p:spPr>
          <a:xfrm>
            <a:off x="3414713" y="4749800"/>
            <a:ext cx="1270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8"/>
          <p:cNvSpPr/>
          <p:nvPr/>
        </p:nvSpPr>
        <p:spPr>
          <a:xfrm>
            <a:off x="3414713" y="4864100"/>
            <a:ext cx="1270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3541713" y="4749800"/>
            <a:ext cx="1270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8"/>
          <p:cNvSpPr/>
          <p:nvPr/>
        </p:nvSpPr>
        <p:spPr>
          <a:xfrm>
            <a:off x="3541713" y="4864100"/>
            <a:ext cx="1270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8"/>
          <p:cNvSpPr/>
          <p:nvPr/>
        </p:nvSpPr>
        <p:spPr>
          <a:xfrm>
            <a:off x="3694113" y="4622800"/>
            <a:ext cx="1587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8"/>
          <p:cNvSpPr/>
          <p:nvPr/>
        </p:nvSpPr>
        <p:spPr>
          <a:xfrm>
            <a:off x="1423988" y="1412875"/>
            <a:ext cx="1700212" cy="55086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8"/>
          <p:cNvSpPr/>
          <p:nvPr/>
        </p:nvSpPr>
        <p:spPr>
          <a:xfrm>
            <a:off x="1423988" y="1412875"/>
            <a:ext cx="1717675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8"/>
          <p:cNvSpPr/>
          <p:nvPr/>
        </p:nvSpPr>
        <p:spPr>
          <a:xfrm>
            <a:off x="3124200" y="1412875"/>
            <a:ext cx="17463" cy="5683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8"/>
          <p:cNvSpPr/>
          <p:nvPr/>
        </p:nvSpPr>
        <p:spPr>
          <a:xfrm>
            <a:off x="1423988" y="1963738"/>
            <a:ext cx="1700212" cy="174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8"/>
          <p:cNvSpPr/>
          <p:nvPr/>
        </p:nvSpPr>
        <p:spPr>
          <a:xfrm>
            <a:off x="1423988" y="1412875"/>
            <a:ext cx="19050" cy="550863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8"/>
          <p:cNvSpPr/>
          <p:nvPr/>
        </p:nvSpPr>
        <p:spPr>
          <a:xfrm>
            <a:off x="1423988" y="2816225"/>
            <a:ext cx="1700212" cy="55086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8"/>
          <p:cNvSpPr/>
          <p:nvPr/>
        </p:nvSpPr>
        <p:spPr>
          <a:xfrm>
            <a:off x="1423988" y="2816225"/>
            <a:ext cx="1717675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8"/>
          <p:cNvSpPr/>
          <p:nvPr/>
        </p:nvSpPr>
        <p:spPr>
          <a:xfrm>
            <a:off x="3124200" y="2816225"/>
            <a:ext cx="17463" cy="5683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8"/>
          <p:cNvSpPr/>
          <p:nvPr/>
        </p:nvSpPr>
        <p:spPr>
          <a:xfrm>
            <a:off x="1423988" y="3367088"/>
            <a:ext cx="1700212" cy="174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8"/>
          <p:cNvSpPr/>
          <p:nvPr/>
        </p:nvSpPr>
        <p:spPr>
          <a:xfrm>
            <a:off x="1423988" y="2816225"/>
            <a:ext cx="19050" cy="550863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8"/>
          <p:cNvSpPr/>
          <p:nvPr/>
        </p:nvSpPr>
        <p:spPr>
          <a:xfrm>
            <a:off x="1423988" y="2665413"/>
            <a:ext cx="1700212" cy="150812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8"/>
          <p:cNvSpPr/>
          <p:nvPr/>
        </p:nvSpPr>
        <p:spPr>
          <a:xfrm>
            <a:off x="1423988" y="2665413"/>
            <a:ext cx="1717675" cy="174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8"/>
          <p:cNvSpPr/>
          <p:nvPr/>
        </p:nvSpPr>
        <p:spPr>
          <a:xfrm>
            <a:off x="3124200" y="2665413"/>
            <a:ext cx="17463" cy="1666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8"/>
          <p:cNvSpPr/>
          <p:nvPr/>
        </p:nvSpPr>
        <p:spPr>
          <a:xfrm>
            <a:off x="1423988" y="2816225"/>
            <a:ext cx="1700212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8"/>
          <p:cNvSpPr/>
          <p:nvPr/>
        </p:nvSpPr>
        <p:spPr>
          <a:xfrm>
            <a:off x="1423988" y="2665413"/>
            <a:ext cx="19050" cy="15081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8"/>
          <p:cNvSpPr/>
          <p:nvPr/>
        </p:nvSpPr>
        <p:spPr>
          <a:xfrm>
            <a:off x="1423988" y="2565400"/>
            <a:ext cx="1700212" cy="100013"/>
          </a:xfrm>
          <a:prstGeom prst="rect">
            <a:avLst/>
          </a:prstGeom>
          <a:solidFill>
            <a:srgbClr val="E3F90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8"/>
          <p:cNvSpPr/>
          <p:nvPr/>
        </p:nvSpPr>
        <p:spPr>
          <a:xfrm>
            <a:off x="1423988" y="2565400"/>
            <a:ext cx="1717675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8"/>
          <p:cNvSpPr/>
          <p:nvPr/>
        </p:nvSpPr>
        <p:spPr>
          <a:xfrm>
            <a:off x="3124200" y="2565400"/>
            <a:ext cx="17463" cy="1174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8"/>
          <p:cNvSpPr/>
          <p:nvPr/>
        </p:nvSpPr>
        <p:spPr>
          <a:xfrm>
            <a:off x="1423988" y="2665413"/>
            <a:ext cx="1700212" cy="174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8"/>
          <p:cNvSpPr/>
          <p:nvPr/>
        </p:nvSpPr>
        <p:spPr>
          <a:xfrm>
            <a:off x="1423988" y="2565400"/>
            <a:ext cx="19050" cy="100013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8"/>
          <p:cNvSpPr/>
          <p:nvPr/>
        </p:nvSpPr>
        <p:spPr>
          <a:xfrm>
            <a:off x="1423988" y="5121275"/>
            <a:ext cx="1700212" cy="55086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8"/>
          <p:cNvSpPr/>
          <p:nvPr/>
        </p:nvSpPr>
        <p:spPr>
          <a:xfrm>
            <a:off x="1423988" y="5121275"/>
            <a:ext cx="1717675" cy="17463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8"/>
          <p:cNvSpPr/>
          <p:nvPr/>
        </p:nvSpPr>
        <p:spPr>
          <a:xfrm>
            <a:off x="3124200" y="5121275"/>
            <a:ext cx="17463" cy="5683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8"/>
          <p:cNvSpPr/>
          <p:nvPr/>
        </p:nvSpPr>
        <p:spPr>
          <a:xfrm>
            <a:off x="1423988" y="5672138"/>
            <a:ext cx="1700212" cy="174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8"/>
          <p:cNvSpPr/>
          <p:nvPr/>
        </p:nvSpPr>
        <p:spPr>
          <a:xfrm>
            <a:off x="1423988" y="5121275"/>
            <a:ext cx="19050" cy="550863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8"/>
          <p:cNvSpPr/>
          <p:nvPr/>
        </p:nvSpPr>
        <p:spPr>
          <a:xfrm>
            <a:off x="1423988" y="4970463"/>
            <a:ext cx="1700212" cy="150812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8"/>
          <p:cNvSpPr/>
          <p:nvPr/>
        </p:nvSpPr>
        <p:spPr>
          <a:xfrm>
            <a:off x="1423988" y="4970463"/>
            <a:ext cx="1717675" cy="174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8"/>
          <p:cNvSpPr/>
          <p:nvPr/>
        </p:nvSpPr>
        <p:spPr>
          <a:xfrm>
            <a:off x="3124200" y="4970463"/>
            <a:ext cx="17463" cy="1682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8"/>
          <p:cNvSpPr/>
          <p:nvPr/>
        </p:nvSpPr>
        <p:spPr>
          <a:xfrm>
            <a:off x="1423988" y="5121275"/>
            <a:ext cx="1700212" cy="17463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8"/>
          <p:cNvSpPr/>
          <p:nvPr/>
        </p:nvSpPr>
        <p:spPr>
          <a:xfrm>
            <a:off x="1423988" y="4970463"/>
            <a:ext cx="19050" cy="15081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8"/>
          <p:cNvSpPr/>
          <p:nvPr/>
        </p:nvSpPr>
        <p:spPr>
          <a:xfrm>
            <a:off x="1423988" y="4870450"/>
            <a:ext cx="373062" cy="10001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8"/>
          <p:cNvSpPr/>
          <p:nvPr/>
        </p:nvSpPr>
        <p:spPr>
          <a:xfrm>
            <a:off x="1423988" y="4870450"/>
            <a:ext cx="390525" cy="17463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8"/>
          <p:cNvSpPr/>
          <p:nvPr/>
        </p:nvSpPr>
        <p:spPr>
          <a:xfrm>
            <a:off x="1797050" y="4870450"/>
            <a:ext cx="17463" cy="1174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8"/>
          <p:cNvSpPr/>
          <p:nvPr/>
        </p:nvSpPr>
        <p:spPr>
          <a:xfrm>
            <a:off x="1423988" y="4970463"/>
            <a:ext cx="373062" cy="174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8"/>
          <p:cNvSpPr/>
          <p:nvPr/>
        </p:nvSpPr>
        <p:spPr>
          <a:xfrm>
            <a:off x="1423988" y="4870450"/>
            <a:ext cx="19050" cy="100013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8"/>
          <p:cNvSpPr/>
          <p:nvPr/>
        </p:nvSpPr>
        <p:spPr>
          <a:xfrm>
            <a:off x="1423988" y="4419600"/>
            <a:ext cx="1700212" cy="100013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000000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8"/>
          <p:cNvSpPr/>
          <p:nvPr/>
        </p:nvSpPr>
        <p:spPr>
          <a:xfrm>
            <a:off x="1423988" y="4419600"/>
            <a:ext cx="1717675" cy="17463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8"/>
          <p:cNvSpPr/>
          <p:nvPr/>
        </p:nvSpPr>
        <p:spPr>
          <a:xfrm>
            <a:off x="3124200" y="4419600"/>
            <a:ext cx="17463" cy="1174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8"/>
          <p:cNvSpPr/>
          <p:nvPr/>
        </p:nvSpPr>
        <p:spPr>
          <a:xfrm>
            <a:off x="1423988" y="4519613"/>
            <a:ext cx="1700212" cy="174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8"/>
          <p:cNvSpPr/>
          <p:nvPr/>
        </p:nvSpPr>
        <p:spPr>
          <a:xfrm>
            <a:off x="1423988" y="4419600"/>
            <a:ext cx="19050" cy="100013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8"/>
          <p:cNvSpPr/>
          <p:nvPr/>
        </p:nvSpPr>
        <p:spPr>
          <a:xfrm>
            <a:off x="1797050" y="4519613"/>
            <a:ext cx="954088" cy="3333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8"/>
          <p:cNvSpPr/>
          <p:nvPr/>
        </p:nvSpPr>
        <p:spPr>
          <a:xfrm>
            <a:off x="1797050" y="4519613"/>
            <a:ext cx="973138" cy="174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8"/>
          <p:cNvSpPr/>
          <p:nvPr/>
        </p:nvSpPr>
        <p:spPr>
          <a:xfrm>
            <a:off x="2751138" y="4519613"/>
            <a:ext cx="19050" cy="508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8"/>
          <p:cNvSpPr/>
          <p:nvPr/>
        </p:nvSpPr>
        <p:spPr>
          <a:xfrm>
            <a:off x="1797050" y="4552950"/>
            <a:ext cx="954088" cy="17463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8"/>
          <p:cNvSpPr/>
          <p:nvPr/>
        </p:nvSpPr>
        <p:spPr>
          <a:xfrm>
            <a:off x="1797050" y="4519613"/>
            <a:ext cx="17463" cy="3333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8"/>
          <p:cNvSpPr/>
          <p:nvPr/>
        </p:nvSpPr>
        <p:spPr>
          <a:xfrm>
            <a:off x="1371600" y="4219575"/>
            <a:ext cx="88900" cy="100013"/>
          </a:xfrm>
          <a:custGeom>
            <a:rect b="b" l="l" r="r" t="t"/>
            <a:pathLst>
              <a:path extrusionOk="0" h="48" w="40">
                <a:moveTo>
                  <a:pt x="24" y="0"/>
                </a:move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24" y="32"/>
                </a:lnTo>
                <a:lnTo>
                  <a:pt x="24" y="48"/>
                </a:lnTo>
                <a:lnTo>
                  <a:pt x="16" y="32"/>
                </a:ln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24" y="32"/>
                </a:lnTo>
                <a:lnTo>
                  <a:pt x="16" y="32"/>
                </a:lnTo>
                <a:lnTo>
                  <a:pt x="16" y="32"/>
                </a:lnTo>
                <a:lnTo>
                  <a:pt x="32" y="0"/>
                </a:lnTo>
                <a:lnTo>
                  <a:pt x="40" y="0"/>
                </a:lnTo>
                <a:lnTo>
                  <a:pt x="40" y="8"/>
                </a:lnTo>
                <a:lnTo>
                  <a:pt x="24" y="8"/>
                </a:lnTo>
                <a:lnTo>
                  <a:pt x="2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8"/>
          <p:cNvSpPr/>
          <p:nvPr/>
        </p:nvSpPr>
        <p:spPr>
          <a:xfrm>
            <a:off x="1389063" y="4219575"/>
            <a:ext cx="34925" cy="15875"/>
          </a:xfrm>
          <a:custGeom>
            <a:rect b="b" l="l" r="r" t="t"/>
            <a:pathLst>
              <a:path extrusionOk="0" h="8" w="16">
                <a:moveTo>
                  <a:pt x="0" y="0"/>
                </a:moveTo>
                <a:lnTo>
                  <a:pt x="16" y="0"/>
                </a:lnTo>
                <a:lnTo>
                  <a:pt x="16" y="8"/>
                </a:lnTo>
                <a:lnTo>
                  <a:pt x="16" y="8"/>
                </a:lnTo>
                <a:lnTo>
                  <a:pt x="16" y="8"/>
                </a:lnTo>
                <a:lnTo>
                  <a:pt x="0" y="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8"/>
          <p:cNvSpPr/>
          <p:nvPr/>
        </p:nvSpPr>
        <p:spPr>
          <a:xfrm>
            <a:off x="1389063" y="4219575"/>
            <a:ext cx="71437" cy="66675"/>
          </a:xfrm>
          <a:custGeom>
            <a:rect b="b" l="l" r="r" t="t"/>
            <a:pathLst>
              <a:path extrusionOk="0" h="32" w="32">
                <a:moveTo>
                  <a:pt x="16" y="0"/>
                </a:moveTo>
                <a:lnTo>
                  <a:pt x="32" y="0"/>
                </a:lnTo>
                <a:lnTo>
                  <a:pt x="16" y="32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8"/>
          <p:cNvSpPr/>
          <p:nvPr/>
        </p:nvSpPr>
        <p:spPr>
          <a:xfrm>
            <a:off x="1423988" y="4408488"/>
            <a:ext cx="19050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8"/>
          <p:cNvSpPr/>
          <p:nvPr/>
        </p:nvSpPr>
        <p:spPr>
          <a:xfrm>
            <a:off x="1423988" y="4202113"/>
            <a:ext cx="19050" cy="31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8"/>
          <p:cNvSpPr/>
          <p:nvPr/>
        </p:nvSpPr>
        <p:spPr>
          <a:xfrm>
            <a:off x="1423988" y="4052888"/>
            <a:ext cx="19050" cy="1492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8"/>
          <p:cNvSpPr/>
          <p:nvPr/>
        </p:nvSpPr>
        <p:spPr>
          <a:xfrm>
            <a:off x="1512888" y="4219575"/>
            <a:ext cx="123825" cy="82550"/>
          </a:xfrm>
          <a:custGeom>
            <a:rect b="b" l="l" r="r" t="t"/>
            <a:pathLst>
              <a:path extrusionOk="0" h="40" w="56">
                <a:moveTo>
                  <a:pt x="40" y="0"/>
                </a:moveTo>
                <a:lnTo>
                  <a:pt x="56" y="0"/>
                </a:lnTo>
                <a:lnTo>
                  <a:pt x="56" y="0"/>
                </a:lnTo>
                <a:lnTo>
                  <a:pt x="56" y="0"/>
                </a:lnTo>
                <a:lnTo>
                  <a:pt x="40" y="32"/>
                </a:lnTo>
                <a:lnTo>
                  <a:pt x="32" y="40"/>
                </a:lnTo>
                <a:lnTo>
                  <a:pt x="32" y="40"/>
                </a:lnTo>
                <a:lnTo>
                  <a:pt x="8" y="8"/>
                </a:lnTo>
                <a:lnTo>
                  <a:pt x="0" y="0"/>
                </a:lnTo>
                <a:lnTo>
                  <a:pt x="16" y="0"/>
                </a:lnTo>
                <a:lnTo>
                  <a:pt x="16" y="0"/>
                </a:lnTo>
                <a:lnTo>
                  <a:pt x="40" y="32"/>
                </a:lnTo>
                <a:lnTo>
                  <a:pt x="32" y="40"/>
                </a:lnTo>
                <a:lnTo>
                  <a:pt x="32" y="32"/>
                </a:lnTo>
                <a:lnTo>
                  <a:pt x="48" y="0"/>
                </a:lnTo>
                <a:lnTo>
                  <a:pt x="56" y="0"/>
                </a:lnTo>
                <a:lnTo>
                  <a:pt x="56" y="8"/>
                </a:lnTo>
                <a:lnTo>
                  <a:pt x="40" y="8"/>
                </a:lnTo>
                <a:lnTo>
                  <a:pt x="4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8"/>
          <p:cNvSpPr/>
          <p:nvPr/>
        </p:nvSpPr>
        <p:spPr>
          <a:xfrm>
            <a:off x="1549400" y="4219575"/>
            <a:ext cx="52388" cy="15875"/>
          </a:xfrm>
          <a:custGeom>
            <a:rect b="b" l="l" r="r" t="t"/>
            <a:pathLst>
              <a:path extrusionOk="0" h="8" w="24">
                <a:moveTo>
                  <a:pt x="0" y="0"/>
                </a:moveTo>
                <a:lnTo>
                  <a:pt x="24" y="0"/>
                </a:lnTo>
                <a:lnTo>
                  <a:pt x="24" y="8"/>
                </a:lnTo>
                <a:lnTo>
                  <a:pt x="24" y="8"/>
                </a:lnTo>
                <a:lnTo>
                  <a:pt x="24" y="8"/>
                </a:lnTo>
                <a:lnTo>
                  <a:pt x="0" y="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8"/>
          <p:cNvSpPr/>
          <p:nvPr/>
        </p:nvSpPr>
        <p:spPr>
          <a:xfrm>
            <a:off x="1549400" y="4219575"/>
            <a:ext cx="87313" cy="66675"/>
          </a:xfrm>
          <a:custGeom>
            <a:rect b="b" l="l" r="r" t="t"/>
            <a:pathLst>
              <a:path extrusionOk="0" h="32" w="40">
                <a:moveTo>
                  <a:pt x="24" y="0"/>
                </a:moveTo>
                <a:lnTo>
                  <a:pt x="40" y="0"/>
                </a:lnTo>
                <a:lnTo>
                  <a:pt x="24" y="32"/>
                </a:lnTo>
                <a:lnTo>
                  <a:pt x="0" y="0"/>
                </a:lnTo>
                <a:lnTo>
                  <a:pt x="2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8"/>
          <p:cNvSpPr/>
          <p:nvPr/>
        </p:nvSpPr>
        <p:spPr>
          <a:xfrm>
            <a:off x="1601788" y="4408488"/>
            <a:ext cx="17462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8"/>
          <p:cNvSpPr/>
          <p:nvPr/>
        </p:nvSpPr>
        <p:spPr>
          <a:xfrm>
            <a:off x="1601788" y="4202113"/>
            <a:ext cx="17462" cy="31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8"/>
          <p:cNvSpPr/>
          <p:nvPr/>
        </p:nvSpPr>
        <p:spPr>
          <a:xfrm>
            <a:off x="1601788" y="4052888"/>
            <a:ext cx="17462" cy="1492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8"/>
          <p:cNvSpPr/>
          <p:nvPr/>
        </p:nvSpPr>
        <p:spPr>
          <a:xfrm>
            <a:off x="1708150" y="4219575"/>
            <a:ext cx="88900" cy="100013"/>
          </a:xfrm>
          <a:custGeom>
            <a:rect b="b" l="l" r="r" t="t"/>
            <a:pathLst>
              <a:path extrusionOk="0" h="48" w="40">
                <a:moveTo>
                  <a:pt x="24" y="0"/>
                </a:move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24" y="32"/>
                </a:lnTo>
                <a:lnTo>
                  <a:pt x="24" y="48"/>
                </a:lnTo>
                <a:lnTo>
                  <a:pt x="16" y="32"/>
                </a:ln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24" y="32"/>
                </a:lnTo>
                <a:lnTo>
                  <a:pt x="16" y="32"/>
                </a:lnTo>
                <a:lnTo>
                  <a:pt x="16" y="32"/>
                </a:lnTo>
                <a:lnTo>
                  <a:pt x="32" y="0"/>
                </a:lnTo>
                <a:lnTo>
                  <a:pt x="40" y="0"/>
                </a:lnTo>
                <a:lnTo>
                  <a:pt x="40" y="8"/>
                </a:lnTo>
                <a:lnTo>
                  <a:pt x="24" y="8"/>
                </a:lnTo>
                <a:lnTo>
                  <a:pt x="2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8"/>
          <p:cNvSpPr/>
          <p:nvPr/>
        </p:nvSpPr>
        <p:spPr>
          <a:xfrm>
            <a:off x="1725613" y="4219575"/>
            <a:ext cx="36512" cy="15875"/>
          </a:xfrm>
          <a:custGeom>
            <a:rect b="b" l="l" r="r" t="t"/>
            <a:pathLst>
              <a:path extrusionOk="0" h="8" w="16">
                <a:moveTo>
                  <a:pt x="0" y="0"/>
                </a:moveTo>
                <a:lnTo>
                  <a:pt x="16" y="0"/>
                </a:lnTo>
                <a:lnTo>
                  <a:pt x="16" y="8"/>
                </a:lnTo>
                <a:lnTo>
                  <a:pt x="16" y="8"/>
                </a:lnTo>
                <a:lnTo>
                  <a:pt x="16" y="8"/>
                </a:lnTo>
                <a:lnTo>
                  <a:pt x="0" y="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8"/>
          <p:cNvSpPr/>
          <p:nvPr/>
        </p:nvSpPr>
        <p:spPr>
          <a:xfrm>
            <a:off x="1725613" y="4219575"/>
            <a:ext cx="71437" cy="66675"/>
          </a:xfrm>
          <a:custGeom>
            <a:rect b="b" l="l" r="r" t="t"/>
            <a:pathLst>
              <a:path extrusionOk="0" h="32" w="32">
                <a:moveTo>
                  <a:pt x="16" y="0"/>
                </a:moveTo>
                <a:lnTo>
                  <a:pt x="32" y="0"/>
                </a:lnTo>
                <a:lnTo>
                  <a:pt x="16" y="32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8"/>
          <p:cNvSpPr/>
          <p:nvPr/>
        </p:nvSpPr>
        <p:spPr>
          <a:xfrm>
            <a:off x="1762125" y="4408488"/>
            <a:ext cx="17463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8"/>
          <p:cNvSpPr/>
          <p:nvPr/>
        </p:nvSpPr>
        <p:spPr>
          <a:xfrm>
            <a:off x="1762125" y="4202113"/>
            <a:ext cx="17463" cy="31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8"/>
          <p:cNvSpPr/>
          <p:nvPr/>
        </p:nvSpPr>
        <p:spPr>
          <a:xfrm>
            <a:off x="1762125" y="4052888"/>
            <a:ext cx="17463" cy="1492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8"/>
          <p:cNvSpPr/>
          <p:nvPr/>
        </p:nvSpPr>
        <p:spPr>
          <a:xfrm>
            <a:off x="1885950" y="4219575"/>
            <a:ext cx="88900" cy="100013"/>
          </a:xfrm>
          <a:custGeom>
            <a:rect b="b" l="l" r="r" t="t"/>
            <a:pathLst>
              <a:path extrusionOk="0" h="48" w="40">
                <a:moveTo>
                  <a:pt x="24" y="0"/>
                </a:move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24" y="32"/>
                </a:lnTo>
                <a:lnTo>
                  <a:pt x="24" y="48"/>
                </a:lnTo>
                <a:lnTo>
                  <a:pt x="16" y="32"/>
                </a:ln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24" y="32"/>
                </a:lnTo>
                <a:lnTo>
                  <a:pt x="16" y="32"/>
                </a:lnTo>
                <a:lnTo>
                  <a:pt x="16" y="32"/>
                </a:lnTo>
                <a:lnTo>
                  <a:pt x="32" y="0"/>
                </a:lnTo>
                <a:lnTo>
                  <a:pt x="40" y="0"/>
                </a:lnTo>
                <a:lnTo>
                  <a:pt x="40" y="8"/>
                </a:lnTo>
                <a:lnTo>
                  <a:pt x="24" y="8"/>
                </a:lnTo>
                <a:lnTo>
                  <a:pt x="2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8"/>
          <p:cNvSpPr/>
          <p:nvPr/>
        </p:nvSpPr>
        <p:spPr>
          <a:xfrm>
            <a:off x="1903413" y="4219575"/>
            <a:ext cx="34925" cy="15875"/>
          </a:xfrm>
          <a:custGeom>
            <a:rect b="b" l="l" r="r" t="t"/>
            <a:pathLst>
              <a:path extrusionOk="0" h="8" w="16">
                <a:moveTo>
                  <a:pt x="0" y="0"/>
                </a:moveTo>
                <a:lnTo>
                  <a:pt x="16" y="0"/>
                </a:lnTo>
                <a:lnTo>
                  <a:pt x="16" y="8"/>
                </a:lnTo>
                <a:lnTo>
                  <a:pt x="16" y="8"/>
                </a:lnTo>
                <a:lnTo>
                  <a:pt x="16" y="8"/>
                </a:lnTo>
                <a:lnTo>
                  <a:pt x="0" y="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8"/>
          <p:cNvSpPr/>
          <p:nvPr/>
        </p:nvSpPr>
        <p:spPr>
          <a:xfrm>
            <a:off x="1903413" y="4219575"/>
            <a:ext cx="71437" cy="66675"/>
          </a:xfrm>
          <a:custGeom>
            <a:rect b="b" l="l" r="r" t="t"/>
            <a:pathLst>
              <a:path extrusionOk="0" h="32" w="32">
                <a:moveTo>
                  <a:pt x="16" y="0"/>
                </a:moveTo>
                <a:lnTo>
                  <a:pt x="32" y="0"/>
                </a:lnTo>
                <a:lnTo>
                  <a:pt x="16" y="32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8"/>
          <p:cNvSpPr/>
          <p:nvPr/>
        </p:nvSpPr>
        <p:spPr>
          <a:xfrm>
            <a:off x="1938338" y="4408488"/>
            <a:ext cx="17462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8"/>
          <p:cNvSpPr/>
          <p:nvPr/>
        </p:nvSpPr>
        <p:spPr>
          <a:xfrm>
            <a:off x="1938338" y="4202113"/>
            <a:ext cx="17462" cy="31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"/>
          <p:cNvSpPr/>
          <p:nvPr/>
        </p:nvSpPr>
        <p:spPr>
          <a:xfrm>
            <a:off x="1938338" y="4052888"/>
            <a:ext cx="17462" cy="1492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8"/>
          <p:cNvSpPr/>
          <p:nvPr/>
        </p:nvSpPr>
        <p:spPr>
          <a:xfrm>
            <a:off x="2044700" y="4219575"/>
            <a:ext cx="123825" cy="100013"/>
          </a:xfrm>
          <a:custGeom>
            <a:rect b="b" l="l" r="r" t="t"/>
            <a:pathLst>
              <a:path extrusionOk="0" h="48" w="56">
                <a:moveTo>
                  <a:pt x="24" y="0"/>
                </a:moveTo>
                <a:lnTo>
                  <a:pt x="48" y="0"/>
                </a:lnTo>
                <a:lnTo>
                  <a:pt x="56" y="0"/>
                </a:lnTo>
                <a:lnTo>
                  <a:pt x="48" y="8"/>
                </a:lnTo>
                <a:lnTo>
                  <a:pt x="24" y="40"/>
                </a:lnTo>
                <a:lnTo>
                  <a:pt x="24" y="48"/>
                </a:lnTo>
                <a:lnTo>
                  <a:pt x="16" y="32"/>
                </a:ln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24" y="32"/>
                </a:lnTo>
                <a:lnTo>
                  <a:pt x="16" y="32"/>
                </a:lnTo>
                <a:lnTo>
                  <a:pt x="16" y="32"/>
                </a:lnTo>
                <a:lnTo>
                  <a:pt x="40" y="0"/>
                </a:lnTo>
                <a:lnTo>
                  <a:pt x="48" y="8"/>
                </a:lnTo>
                <a:lnTo>
                  <a:pt x="48" y="8"/>
                </a:lnTo>
                <a:lnTo>
                  <a:pt x="24" y="8"/>
                </a:lnTo>
                <a:lnTo>
                  <a:pt x="2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8"/>
          <p:cNvSpPr/>
          <p:nvPr/>
        </p:nvSpPr>
        <p:spPr>
          <a:xfrm>
            <a:off x="2062163" y="4219575"/>
            <a:ext cx="36512" cy="15875"/>
          </a:xfrm>
          <a:custGeom>
            <a:rect b="b" l="l" r="r" t="t"/>
            <a:pathLst>
              <a:path extrusionOk="0" h="8" w="16">
                <a:moveTo>
                  <a:pt x="0" y="0"/>
                </a:moveTo>
                <a:lnTo>
                  <a:pt x="16" y="0"/>
                </a:lnTo>
                <a:lnTo>
                  <a:pt x="16" y="8"/>
                </a:lnTo>
                <a:lnTo>
                  <a:pt x="16" y="8"/>
                </a:lnTo>
                <a:lnTo>
                  <a:pt x="16" y="8"/>
                </a:lnTo>
                <a:lnTo>
                  <a:pt x="0" y="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8"/>
          <p:cNvSpPr/>
          <p:nvPr/>
        </p:nvSpPr>
        <p:spPr>
          <a:xfrm>
            <a:off x="2062163" y="4219575"/>
            <a:ext cx="88900" cy="66675"/>
          </a:xfrm>
          <a:custGeom>
            <a:rect b="b" l="l" r="r" t="t"/>
            <a:pathLst>
              <a:path extrusionOk="0" h="32" w="40">
                <a:moveTo>
                  <a:pt x="16" y="0"/>
                </a:moveTo>
                <a:lnTo>
                  <a:pt x="40" y="0"/>
                </a:lnTo>
                <a:lnTo>
                  <a:pt x="16" y="32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8"/>
          <p:cNvSpPr/>
          <p:nvPr/>
        </p:nvSpPr>
        <p:spPr>
          <a:xfrm>
            <a:off x="2098675" y="4408488"/>
            <a:ext cx="17463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8"/>
          <p:cNvSpPr/>
          <p:nvPr/>
        </p:nvSpPr>
        <p:spPr>
          <a:xfrm>
            <a:off x="2098675" y="4202113"/>
            <a:ext cx="17463" cy="31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8"/>
          <p:cNvSpPr/>
          <p:nvPr/>
        </p:nvSpPr>
        <p:spPr>
          <a:xfrm>
            <a:off x="2098675" y="4052888"/>
            <a:ext cx="17463" cy="1492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8"/>
          <p:cNvSpPr/>
          <p:nvPr/>
        </p:nvSpPr>
        <p:spPr>
          <a:xfrm>
            <a:off x="2222500" y="4219575"/>
            <a:ext cx="88900" cy="100013"/>
          </a:xfrm>
          <a:custGeom>
            <a:rect b="b" l="l" r="r" t="t"/>
            <a:pathLst>
              <a:path extrusionOk="0" h="48" w="40">
                <a:moveTo>
                  <a:pt x="24" y="0"/>
                </a:move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24" y="32"/>
                </a:lnTo>
                <a:lnTo>
                  <a:pt x="24" y="48"/>
                </a:lnTo>
                <a:lnTo>
                  <a:pt x="16" y="32"/>
                </a:ln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24" y="32"/>
                </a:lnTo>
                <a:lnTo>
                  <a:pt x="16" y="32"/>
                </a:lnTo>
                <a:lnTo>
                  <a:pt x="16" y="32"/>
                </a:lnTo>
                <a:lnTo>
                  <a:pt x="32" y="0"/>
                </a:lnTo>
                <a:lnTo>
                  <a:pt x="40" y="0"/>
                </a:lnTo>
                <a:lnTo>
                  <a:pt x="40" y="8"/>
                </a:lnTo>
                <a:lnTo>
                  <a:pt x="24" y="8"/>
                </a:lnTo>
                <a:lnTo>
                  <a:pt x="2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8"/>
          <p:cNvSpPr/>
          <p:nvPr/>
        </p:nvSpPr>
        <p:spPr>
          <a:xfrm>
            <a:off x="2239963" y="4219575"/>
            <a:ext cx="34925" cy="15875"/>
          </a:xfrm>
          <a:custGeom>
            <a:rect b="b" l="l" r="r" t="t"/>
            <a:pathLst>
              <a:path extrusionOk="0" h="8" w="16">
                <a:moveTo>
                  <a:pt x="0" y="0"/>
                </a:moveTo>
                <a:lnTo>
                  <a:pt x="16" y="0"/>
                </a:lnTo>
                <a:lnTo>
                  <a:pt x="16" y="8"/>
                </a:lnTo>
                <a:lnTo>
                  <a:pt x="16" y="8"/>
                </a:lnTo>
                <a:lnTo>
                  <a:pt x="16" y="8"/>
                </a:lnTo>
                <a:lnTo>
                  <a:pt x="0" y="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8"/>
          <p:cNvSpPr/>
          <p:nvPr/>
        </p:nvSpPr>
        <p:spPr>
          <a:xfrm>
            <a:off x="2239963" y="4219575"/>
            <a:ext cx="71437" cy="66675"/>
          </a:xfrm>
          <a:custGeom>
            <a:rect b="b" l="l" r="r" t="t"/>
            <a:pathLst>
              <a:path extrusionOk="0" h="32" w="32">
                <a:moveTo>
                  <a:pt x="16" y="0"/>
                </a:moveTo>
                <a:lnTo>
                  <a:pt x="32" y="0"/>
                </a:lnTo>
                <a:lnTo>
                  <a:pt x="16" y="32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8"/>
          <p:cNvSpPr/>
          <p:nvPr/>
        </p:nvSpPr>
        <p:spPr>
          <a:xfrm>
            <a:off x="2274888" y="4408488"/>
            <a:ext cx="19050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8"/>
          <p:cNvSpPr/>
          <p:nvPr/>
        </p:nvSpPr>
        <p:spPr>
          <a:xfrm>
            <a:off x="2274888" y="4202113"/>
            <a:ext cx="19050" cy="31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8"/>
          <p:cNvSpPr/>
          <p:nvPr/>
        </p:nvSpPr>
        <p:spPr>
          <a:xfrm>
            <a:off x="2274888" y="4052888"/>
            <a:ext cx="19050" cy="1492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8"/>
          <p:cNvSpPr/>
          <p:nvPr/>
        </p:nvSpPr>
        <p:spPr>
          <a:xfrm>
            <a:off x="2363788" y="4219575"/>
            <a:ext cx="122237" cy="82550"/>
          </a:xfrm>
          <a:custGeom>
            <a:rect b="b" l="l" r="r" t="t"/>
            <a:pathLst>
              <a:path extrusionOk="0" h="40" w="55">
                <a:moveTo>
                  <a:pt x="40" y="0"/>
                </a:moveTo>
                <a:lnTo>
                  <a:pt x="55" y="0"/>
                </a:lnTo>
                <a:lnTo>
                  <a:pt x="55" y="0"/>
                </a:lnTo>
                <a:lnTo>
                  <a:pt x="55" y="0"/>
                </a:lnTo>
                <a:lnTo>
                  <a:pt x="40" y="32"/>
                </a:lnTo>
                <a:lnTo>
                  <a:pt x="32" y="40"/>
                </a:lnTo>
                <a:lnTo>
                  <a:pt x="32" y="40"/>
                </a:lnTo>
                <a:lnTo>
                  <a:pt x="8" y="8"/>
                </a:lnTo>
                <a:lnTo>
                  <a:pt x="0" y="0"/>
                </a:lnTo>
                <a:lnTo>
                  <a:pt x="16" y="0"/>
                </a:lnTo>
                <a:lnTo>
                  <a:pt x="16" y="0"/>
                </a:lnTo>
                <a:lnTo>
                  <a:pt x="40" y="32"/>
                </a:lnTo>
                <a:lnTo>
                  <a:pt x="32" y="40"/>
                </a:lnTo>
                <a:lnTo>
                  <a:pt x="32" y="32"/>
                </a:lnTo>
                <a:lnTo>
                  <a:pt x="47" y="0"/>
                </a:lnTo>
                <a:lnTo>
                  <a:pt x="55" y="0"/>
                </a:lnTo>
                <a:lnTo>
                  <a:pt x="55" y="8"/>
                </a:lnTo>
                <a:lnTo>
                  <a:pt x="40" y="8"/>
                </a:lnTo>
                <a:lnTo>
                  <a:pt x="4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8"/>
          <p:cNvSpPr/>
          <p:nvPr/>
        </p:nvSpPr>
        <p:spPr>
          <a:xfrm>
            <a:off x="2398713" y="4219575"/>
            <a:ext cx="53975" cy="15875"/>
          </a:xfrm>
          <a:custGeom>
            <a:rect b="b" l="l" r="r" t="t"/>
            <a:pathLst>
              <a:path extrusionOk="0" h="8" w="24">
                <a:moveTo>
                  <a:pt x="0" y="0"/>
                </a:moveTo>
                <a:lnTo>
                  <a:pt x="24" y="0"/>
                </a:lnTo>
                <a:lnTo>
                  <a:pt x="24" y="8"/>
                </a:lnTo>
                <a:lnTo>
                  <a:pt x="24" y="8"/>
                </a:lnTo>
                <a:lnTo>
                  <a:pt x="24" y="8"/>
                </a:lnTo>
                <a:lnTo>
                  <a:pt x="0" y="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8"/>
          <p:cNvSpPr/>
          <p:nvPr/>
        </p:nvSpPr>
        <p:spPr>
          <a:xfrm>
            <a:off x="2398713" y="4219575"/>
            <a:ext cx="87312" cy="66675"/>
          </a:xfrm>
          <a:custGeom>
            <a:rect b="b" l="l" r="r" t="t"/>
            <a:pathLst>
              <a:path extrusionOk="0" h="32" w="39">
                <a:moveTo>
                  <a:pt x="24" y="0"/>
                </a:moveTo>
                <a:lnTo>
                  <a:pt x="39" y="0"/>
                </a:lnTo>
                <a:lnTo>
                  <a:pt x="24" y="32"/>
                </a:lnTo>
                <a:lnTo>
                  <a:pt x="0" y="0"/>
                </a:lnTo>
                <a:lnTo>
                  <a:pt x="2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8"/>
          <p:cNvSpPr/>
          <p:nvPr/>
        </p:nvSpPr>
        <p:spPr>
          <a:xfrm>
            <a:off x="2452688" y="4408488"/>
            <a:ext cx="15875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8"/>
          <p:cNvSpPr/>
          <p:nvPr/>
        </p:nvSpPr>
        <p:spPr>
          <a:xfrm>
            <a:off x="2452688" y="4202113"/>
            <a:ext cx="15875" cy="31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8"/>
          <p:cNvSpPr/>
          <p:nvPr/>
        </p:nvSpPr>
        <p:spPr>
          <a:xfrm>
            <a:off x="2452688" y="4052888"/>
            <a:ext cx="15875" cy="1492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8"/>
          <p:cNvSpPr/>
          <p:nvPr/>
        </p:nvSpPr>
        <p:spPr>
          <a:xfrm>
            <a:off x="2557463" y="4219575"/>
            <a:ext cx="87312" cy="100013"/>
          </a:xfrm>
          <a:custGeom>
            <a:rect b="b" l="l" r="r" t="t"/>
            <a:pathLst>
              <a:path extrusionOk="0" h="48" w="40">
                <a:moveTo>
                  <a:pt x="24" y="0"/>
                </a:move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24" y="32"/>
                </a:lnTo>
                <a:lnTo>
                  <a:pt x="24" y="48"/>
                </a:lnTo>
                <a:lnTo>
                  <a:pt x="16" y="32"/>
                </a:ln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24" y="32"/>
                </a:lnTo>
                <a:lnTo>
                  <a:pt x="16" y="32"/>
                </a:lnTo>
                <a:lnTo>
                  <a:pt x="16" y="32"/>
                </a:lnTo>
                <a:lnTo>
                  <a:pt x="32" y="0"/>
                </a:lnTo>
                <a:lnTo>
                  <a:pt x="40" y="0"/>
                </a:lnTo>
                <a:lnTo>
                  <a:pt x="40" y="8"/>
                </a:lnTo>
                <a:lnTo>
                  <a:pt x="24" y="8"/>
                </a:lnTo>
                <a:lnTo>
                  <a:pt x="2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8"/>
          <p:cNvSpPr/>
          <p:nvPr/>
        </p:nvSpPr>
        <p:spPr>
          <a:xfrm>
            <a:off x="2574925" y="4219575"/>
            <a:ext cx="34925" cy="15875"/>
          </a:xfrm>
          <a:custGeom>
            <a:rect b="b" l="l" r="r" t="t"/>
            <a:pathLst>
              <a:path extrusionOk="0" h="8" w="16">
                <a:moveTo>
                  <a:pt x="0" y="0"/>
                </a:moveTo>
                <a:lnTo>
                  <a:pt x="16" y="0"/>
                </a:lnTo>
                <a:lnTo>
                  <a:pt x="16" y="8"/>
                </a:lnTo>
                <a:lnTo>
                  <a:pt x="16" y="8"/>
                </a:lnTo>
                <a:lnTo>
                  <a:pt x="16" y="8"/>
                </a:lnTo>
                <a:lnTo>
                  <a:pt x="0" y="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8"/>
          <p:cNvSpPr/>
          <p:nvPr/>
        </p:nvSpPr>
        <p:spPr>
          <a:xfrm>
            <a:off x="2574925" y="4219575"/>
            <a:ext cx="69850" cy="66675"/>
          </a:xfrm>
          <a:custGeom>
            <a:rect b="b" l="l" r="r" t="t"/>
            <a:pathLst>
              <a:path extrusionOk="0" h="32" w="32">
                <a:moveTo>
                  <a:pt x="16" y="0"/>
                </a:moveTo>
                <a:lnTo>
                  <a:pt x="32" y="0"/>
                </a:lnTo>
                <a:lnTo>
                  <a:pt x="16" y="32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8"/>
          <p:cNvSpPr/>
          <p:nvPr/>
        </p:nvSpPr>
        <p:spPr>
          <a:xfrm>
            <a:off x="2609850" y="4408488"/>
            <a:ext cx="17463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8"/>
          <p:cNvSpPr/>
          <p:nvPr/>
        </p:nvSpPr>
        <p:spPr>
          <a:xfrm>
            <a:off x="2609850" y="4202113"/>
            <a:ext cx="17463" cy="31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8"/>
          <p:cNvSpPr/>
          <p:nvPr/>
        </p:nvSpPr>
        <p:spPr>
          <a:xfrm>
            <a:off x="2609850" y="4052888"/>
            <a:ext cx="17463" cy="1492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8"/>
          <p:cNvSpPr/>
          <p:nvPr/>
        </p:nvSpPr>
        <p:spPr>
          <a:xfrm>
            <a:off x="2733675" y="4219575"/>
            <a:ext cx="88900" cy="100013"/>
          </a:xfrm>
          <a:custGeom>
            <a:rect b="b" l="l" r="r" t="t"/>
            <a:pathLst>
              <a:path extrusionOk="0" h="48" w="40">
                <a:moveTo>
                  <a:pt x="24" y="0"/>
                </a:move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24" y="32"/>
                </a:lnTo>
                <a:lnTo>
                  <a:pt x="24" y="48"/>
                </a:lnTo>
                <a:lnTo>
                  <a:pt x="16" y="32"/>
                </a:ln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24" y="32"/>
                </a:lnTo>
                <a:lnTo>
                  <a:pt x="16" y="32"/>
                </a:lnTo>
                <a:lnTo>
                  <a:pt x="16" y="32"/>
                </a:lnTo>
                <a:lnTo>
                  <a:pt x="32" y="0"/>
                </a:lnTo>
                <a:lnTo>
                  <a:pt x="40" y="0"/>
                </a:lnTo>
                <a:lnTo>
                  <a:pt x="40" y="8"/>
                </a:lnTo>
                <a:lnTo>
                  <a:pt x="24" y="8"/>
                </a:lnTo>
                <a:lnTo>
                  <a:pt x="2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8"/>
          <p:cNvSpPr/>
          <p:nvPr/>
        </p:nvSpPr>
        <p:spPr>
          <a:xfrm>
            <a:off x="2751138" y="4219575"/>
            <a:ext cx="36512" cy="15875"/>
          </a:xfrm>
          <a:custGeom>
            <a:rect b="b" l="l" r="r" t="t"/>
            <a:pathLst>
              <a:path extrusionOk="0" h="8" w="16">
                <a:moveTo>
                  <a:pt x="0" y="0"/>
                </a:moveTo>
                <a:lnTo>
                  <a:pt x="16" y="0"/>
                </a:lnTo>
                <a:lnTo>
                  <a:pt x="16" y="8"/>
                </a:lnTo>
                <a:lnTo>
                  <a:pt x="16" y="8"/>
                </a:lnTo>
                <a:lnTo>
                  <a:pt x="16" y="8"/>
                </a:lnTo>
                <a:lnTo>
                  <a:pt x="0" y="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8"/>
          <p:cNvSpPr/>
          <p:nvPr/>
        </p:nvSpPr>
        <p:spPr>
          <a:xfrm>
            <a:off x="2751138" y="4219575"/>
            <a:ext cx="71437" cy="66675"/>
          </a:xfrm>
          <a:custGeom>
            <a:rect b="b" l="l" r="r" t="t"/>
            <a:pathLst>
              <a:path extrusionOk="0" h="32" w="32">
                <a:moveTo>
                  <a:pt x="16" y="0"/>
                </a:moveTo>
                <a:lnTo>
                  <a:pt x="32" y="0"/>
                </a:lnTo>
                <a:lnTo>
                  <a:pt x="16" y="32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8"/>
          <p:cNvSpPr/>
          <p:nvPr/>
        </p:nvSpPr>
        <p:spPr>
          <a:xfrm>
            <a:off x="2787650" y="4408488"/>
            <a:ext cx="17463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8"/>
          <p:cNvSpPr/>
          <p:nvPr/>
        </p:nvSpPr>
        <p:spPr>
          <a:xfrm>
            <a:off x="2787650" y="4202113"/>
            <a:ext cx="17463" cy="31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8"/>
          <p:cNvSpPr/>
          <p:nvPr/>
        </p:nvSpPr>
        <p:spPr>
          <a:xfrm>
            <a:off x="2787650" y="4052888"/>
            <a:ext cx="17463" cy="1492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8"/>
          <p:cNvSpPr/>
          <p:nvPr/>
        </p:nvSpPr>
        <p:spPr>
          <a:xfrm>
            <a:off x="2894013" y="4219575"/>
            <a:ext cx="123825" cy="100013"/>
          </a:xfrm>
          <a:custGeom>
            <a:rect b="b" l="l" r="r" t="t"/>
            <a:pathLst>
              <a:path extrusionOk="0" h="48" w="56">
                <a:moveTo>
                  <a:pt x="24" y="0"/>
                </a:moveTo>
                <a:lnTo>
                  <a:pt x="48" y="0"/>
                </a:lnTo>
                <a:lnTo>
                  <a:pt x="56" y="0"/>
                </a:lnTo>
                <a:lnTo>
                  <a:pt x="48" y="8"/>
                </a:lnTo>
                <a:lnTo>
                  <a:pt x="24" y="40"/>
                </a:lnTo>
                <a:lnTo>
                  <a:pt x="24" y="48"/>
                </a:lnTo>
                <a:lnTo>
                  <a:pt x="16" y="32"/>
                </a:ln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24" y="32"/>
                </a:lnTo>
                <a:lnTo>
                  <a:pt x="16" y="32"/>
                </a:lnTo>
                <a:lnTo>
                  <a:pt x="16" y="32"/>
                </a:lnTo>
                <a:lnTo>
                  <a:pt x="40" y="0"/>
                </a:lnTo>
                <a:lnTo>
                  <a:pt x="48" y="8"/>
                </a:lnTo>
                <a:lnTo>
                  <a:pt x="48" y="8"/>
                </a:lnTo>
                <a:lnTo>
                  <a:pt x="24" y="8"/>
                </a:lnTo>
                <a:lnTo>
                  <a:pt x="2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8"/>
          <p:cNvSpPr/>
          <p:nvPr/>
        </p:nvSpPr>
        <p:spPr>
          <a:xfrm>
            <a:off x="2911475" y="4219575"/>
            <a:ext cx="34925" cy="15875"/>
          </a:xfrm>
          <a:custGeom>
            <a:rect b="b" l="l" r="r" t="t"/>
            <a:pathLst>
              <a:path extrusionOk="0" h="8" w="16">
                <a:moveTo>
                  <a:pt x="0" y="0"/>
                </a:moveTo>
                <a:lnTo>
                  <a:pt x="16" y="0"/>
                </a:lnTo>
                <a:lnTo>
                  <a:pt x="16" y="8"/>
                </a:lnTo>
                <a:lnTo>
                  <a:pt x="16" y="8"/>
                </a:lnTo>
                <a:lnTo>
                  <a:pt x="16" y="8"/>
                </a:lnTo>
                <a:lnTo>
                  <a:pt x="0" y="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8"/>
          <p:cNvSpPr/>
          <p:nvPr/>
        </p:nvSpPr>
        <p:spPr>
          <a:xfrm>
            <a:off x="2911475" y="4219575"/>
            <a:ext cx="88900" cy="66675"/>
          </a:xfrm>
          <a:custGeom>
            <a:rect b="b" l="l" r="r" t="t"/>
            <a:pathLst>
              <a:path extrusionOk="0" h="32" w="40">
                <a:moveTo>
                  <a:pt x="16" y="0"/>
                </a:moveTo>
                <a:lnTo>
                  <a:pt x="40" y="0"/>
                </a:lnTo>
                <a:lnTo>
                  <a:pt x="16" y="32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8"/>
          <p:cNvSpPr/>
          <p:nvPr/>
        </p:nvSpPr>
        <p:spPr>
          <a:xfrm>
            <a:off x="2946400" y="4408488"/>
            <a:ext cx="17463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8"/>
          <p:cNvSpPr/>
          <p:nvPr/>
        </p:nvSpPr>
        <p:spPr>
          <a:xfrm>
            <a:off x="2946400" y="4202113"/>
            <a:ext cx="17463" cy="31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8"/>
          <p:cNvSpPr/>
          <p:nvPr/>
        </p:nvSpPr>
        <p:spPr>
          <a:xfrm>
            <a:off x="2946400" y="4052888"/>
            <a:ext cx="17463" cy="1492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8"/>
          <p:cNvSpPr/>
          <p:nvPr/>
        </p:nvSpPr>
        <p:spPr>
          <a:xfrm>
            <a:off x="3070225" y="4219575"/>
            <a:ext cx="88900" cy="100013"/>
          </a:xfrm>
          <a:custGeom>
            <a:rect b="b" l="l" r="r" t="t"/>
            <a:pathLst>
              <a:path extrusionOk="0" h="48" w="40">
                <a:moveTo>
                  <a:pt x="24" y="0"/>
                </a:move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24" y="32"/>
                </a:lnTo>
                <a:lnTo>
                  <a:pt x="24" y="48"/>
                </a:lnTo>
                <a:lnTo>
                  <a:pt x="16" y="32"/>
                </a:ln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24" y="32"/>
                </a:lnTo>
                <a:lnTo>
                  <a:pt x="16" y="32"/>
                </a:lnTo>
                <a:lnTo>
                  <a:pt x="16" y="32"/>
                </a:lnTo>
                <a:lnTo>
                  <a:pt x="32" y="0"/>
                </a:lnTo>
                <a:lnTo>
                  <a:pt x="40" y="0"/>
                </a:lnTo>
                <a:lnTo>
                  <a:pt x="40" y="8"/>
                </a:lnTo>
                <a:lnTo>
                  <a:pt x="24" y="8"/>
                </a:lnTo>
                <a:lnTo>
                  <a:pt x="2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8"/>
          <p:cNvSpPr/>
          <p:nvPr/>
        </p:nvSpPr>
        <p:spPr>
          <a:xfrm>
            <a:off x="3087688" y="4219575"/>
            <a:ext cx="36512" cy="15875"/>
          </a:xfrm>
          <a:custGeom>
            <a:rect b="b" l="l" r="r" t="t"/>
            <a:pathLst>
              <a:path extrusionOk="0" h="8" w="16">
                <a:moveTo>
                  <a:pt x="0" y="0"/>
                </a:moveTo>
                <a:lnTo>
                  <a:pt x="16" y="0"/>
                </a:lnTo>
                <a:lnTo>
                  <a:pt x="16" y="8"/>
                </a:lnTo>
                <a:lnTo>
                  <a:pt x="16" y="8"/>
                </a:lnTo>
                <a:lnTo>
                  <a:pt x="16" y="8"/>
                </a:lnTo>
                <a:lnTo>
                  <a:pt x="0" y="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8"/>
          <p:cNvSpPr/>
          <p:nvPr/>
        </p:nvSpPr>
        <p:spPr>
          <a:xfrm>
            <a:off x="3087688" y="4219575"/>
            <a:ext cx="71437" cy="66675"/>
          </a:xfrm>
          <a:custGeom>
            <a:rect b="b" l="l" r="r" t="t"/>
            <a:pathLst>
              <a:path extrusionOk="0" h="32" w="32">
                <a:moveTo>
                  <a:pt x="16" y="0"/>
                </a:moveTo>
                <a:lnTo>
                  <a:pt x="32" y="0"/>
                </a:lnTo>
                <a:lnTo>
                  <a:pt x="16" y="32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8"/>
          <p:cNvSpPr/>
          <p:nvPr/>
        </p:nvSpPr>
        <p:spPr>
          <a:xfrm>
            <a:off x="3124200" y="4408488"/>
            <a:ext cx="17463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8"/>
          <p:cNvSpPr/>
          <p:nvPr/>
        </p:nvSpPr>
        <p:spPr>
          <a:xfrm>
            <a:off x="3124200" y="4202113"/>
            <a:ext cx="17463" cy="31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8"/>
          <p:cNvSpPr/>
          <p:nvPr/>
        </p:nvSpPr>
        <p:spPr>
          <a:xfrm>
            <a:off x="3124200" y="4052888"/>
            <a:ext cx="17463" cy="1492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8"/>
          <p:cNvSpPr/>
          <p:nvPr/>
        </p:nvSpPr>
        <p:spPr>
          <a:xfrm>
            <a:off x="4822825" y="2014538"/>
            <a:ext cx="1701800" cy="55086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8"/>
          <p:cNvSpPr/>
          <p:nvPr/>
        </p:nvSpPr>
        <p:spPr>
          <a:xfrm>
            <a:off x="4822825" y="2014538"/>
            <a:ext cx="1719263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8"/>
          <p:cNvSpPr/>
          <p:nvPr/>
        </p:nvSpPr>
        <p:spPr>
          <a:xfrm>
            <a:off x="6524625" y="2014538"/>
            <a:ext cx="17463" cy="56673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8"/>
          <p:cNvSpPr/>
          <p:nvPr/>
        </p:nvSpPr>
        <p:spPr>
          <a:xfrm>
            <a:off x="4822825" y="2565400"/>
            <a:ext cx="1701800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8"/>
          <p:cNvSpPr/>
          <p:nvPr/>
        </p:nvSpPr>
        <p:spPr>
          <a:xfrm>
            <a:off x="4822825" y="2014538"/>
            <a:ext cx="17463" cy="5508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8"/>
          <p:cNvSpPr/>
          <p:nvPr/>
        </p:nvSpPr>
        <p:spPr>
          <a:xfrm>
            <a:off x="4822825" y="1863725"/>
            <a:ext cx="1701800" cy="15081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8"/>
          <p:cNvSpPr/>
          <p:nvPr/>
        </p:nvSpPr>
        <p:spPr>
          <a:xfrm>
            <a:off x="4822825" y="1863725"/>
            <a:ext cx="1719263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8"/>
          <p:cNvSpPr/>
          <p:nvPr/>
        </p:nvSpPr>
        <p:spPr>
          <a:xfrm>
            <a:off x="6524625" y="1863725"/>
            <a:ext cx="17463" cy="1666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8"/>
          <p:cNvSpPr/>
          <p:nvPr/>
        </p:nvSpPr>
        <p:spPr>
          <a:xfrm>
            <a:off x="4822825" y="2014538"/>
            <a:ext cx="1701800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8"/>
          <p:cNvSpPr/>
          <p:nvPr/>
        </p:nvSpPr>
        <p:spPr>
          <a:xfrm>
            <a:off x="4822825" y="1863725"/>
            <a:ext cx="17463" cy="150813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8"/>
          <p:cNvSpPr/>
          <p:nvPr/>
        </p:nvSpPr>
        <p:spPr>
          <a:xfrm>
            <a:off x="4822825" y="1763713"/>
            <a:ext cx="373063" cy="100012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8"/>
          <p:cNvSpPr/>
          <p:nvPr/>
        </p:nvSpPr>
        <p:spPr>
          <a:xfrm>
            <a:off x="4822825" y="1763713"/>
            <a:ext cx="390525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8"/>
          <p:cNvSpPr/>
          <p:nvPr/>
        </p:nvSpPr>
        <p:spPr>
          <a:xfrm>
            <a:off x="5195888" y="1763713"/>
            <a:ext cx="17462" cy="1158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8"/>
          <p:cNvSpPr/>
          <p:nvPr/>
        </p:nvSpPr>
        <p:spPr>
          <a:xfrm>
            <a:off x="4822825" y="1863725"/>
            <a:ext cx="373063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8"/>
          <p:cNvSpPr/>
          <p:nvPr/>
        </p:nvSpPr>
        <p:spPr>
          <a:xfrm>
            <a:off x="4822825" y="1763713"/>
            <a:ext cx="17463" cy="10001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8"/>
          <p:cNvSpPr/>
          <p:nvPr/>
        </p:nvSpPr>
        <p:spPr>
          <a:xfrm>
            <a:off x="6151563" y="1763713"/>
            <a:ext cx="373062" cy="100012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8"/>
          <p:cNvSpPr/>
          <p:nvPr/>
        </p:nvSpPr>
        <p:spPr>
          <a:xfrm>
            <a:off x="6151563" y="1763713"/>
            <a:ext cx="390525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8"/>
          <p:cNvSpPr/>
          <p:nvPr/>
        </p:nvSpPr>
        <p:spPr>
          <a:xfrm>
            <a:off x="6524625" y="1763713"/>
            <a:ext cx="17463" cy="1158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8"/>
          <p:cNvSpPr/>
          <p:nvPr/>
        </p:nvSpPr>
        <p:spPr>
          <a:xfrm>
            <a:off x="6151563" y="1863725"/>
            <a:ext cx="373062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8"/>
          <p:cNvSpPr/>
          <p:nvPr/>
        </p:nvSpPr>
        <p:spPr>
          <a:xfrm>
            <a:off x="6151563" y="1763713"/>
            <a:ext cx="19050" cy="10001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8"/>
          <p:cNvSpPr/>
          <p:nvPr/>
        </p:nvSpPr>
        <p:spPr>
          <a:xfrm>
            <a:off x="4894263" y="1462088"/>
            <a:ext cx="1587" cy="174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8"/>
          <p:cNvSpPr/>
          <p:nvPr/>
        </p:nvSpPr>
        <p:spPr>
          <a:xfrm>
            <a:off x="4894263" y="1817688"/>
            <a:ext cx="17462" cy="31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8"/>
          <p:cNvSpPr/>
          <p:nvPr/>
        </p:nvSpPr>
        <p:spPr>
          <a:xfrm>
            <a:off x="4822825" y="1817688"/>
            <a:ext cx="17463" cy="31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8"/>
          <p:cNvSpPr/>
          <p:nvPr/>
        </p:nvSpPr>
        <p:spPr>
          <a:xfrm>
            <a:off x="5213350" y="1817688"/>
            <a:ext cx="1588" cy="174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8"/>
          <p:cNvSpPr/>
          <p:nvPr/>
        </p:nvSpPr>
        <p:spPr>
          <a:xfrm>
            <a:off x="5141913" y="1462088"/>
            <a:ext cx="1587" cy="174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8"/>
          <p:cNvSpPr/>
          <p:nvPr/>
        </p:nvSpPr>
        <p:spPr>
          <a:xfrm>
            <a:off x="5213350" y="1817688"/>
            <a:ext cx="17463" cy="31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8"/>
          <p:cNvSpPr/>
          <p:nvPr/>
        </p:nvSpPr>
        <p:spPr>
          <a:xfrm>
            <a:off x="5141913" y="1817688"/>
            <a:ext cx="17462" cy="31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8"/>
          <p:cNvSpPr/>
          <p:nvPr/>
        </p:nvSpPr>
        <p:spPr>
          <a:xfrm>
            <a:off x="5532438" y="1817688"/>
            <a:ext cx="1587" cy="174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8"/>
          <p:cNvSpPr/>
          <p:nvPr/>
        </p:nvSpPr>
        <p:spPr>
          <a:xfrm>
            <a:off x="5478463" y="1462088"/>
            <a:ext cx="3175" cy="174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8"/>
          <p:cNvSpPr/>
          <p:nvPr/>
        </p:nvSpPr>
        <p:spPr>
          <a:xfrm>
            <a:off x="5532438" y="1817688"/>
            <a:ext cx="17462" cy="31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8"/>
          <p:cNvSpPr/>
          <p:nvPr/>
        </p:nvSpPr>
        <p:spPr>
          <a:xfrm>
            <a:off x="5478463" y="1817688"/>
            <a:ext cx="17462" cy="31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8"/>
          <p:cNvSpPr/>
          <p:nvPr/>
        </p:nvSpPr>
        <p:spPr>
          <a:xfrm>
            <a:off x="5851525" y="1817688"/>
            <a:ext cx="1588" cy="174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8"/>
          <p:cNvSpPr/>
          <p:nvPr/>
        </p:nvSpPr>
        <p:spPr>
          <a:xfrm>
            <a:off x="5797550" y="1817688"/>
            <a:ext cx="3175" cy="174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"/>
          <p:cNvSpPr/>
          <p:nvPr/>
        </p:nvSpPr>
        <p:spPr>
          <a:xfrm>
            <a:off x="5851525" y="1817688"/>
            <a:ext cx="17463" cy="31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"/>
          <p:cNvSpPr/>
          <p:nvPr/>
        </p:nvSpPr>
        <p:spPr>
          <a:xfrm>
            <a:off x="5797550" y="1817688"/>
            <a:ext cx="17463" cy="31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8"/>
          <p:cNvSpPr/>
          <p:nvPr/>
        </p:nvSpPr>
        <p:spPr>
          <a:xfrm>
            <a:off x="6170613" y="1462088"/>
            <a:ext cx="1587" cy="174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"/>
          <p:cNvSpPr/>
          <p:nvPr/>
        </p:nvSpPr>
        <p:spPr>
          <a:xfrm>
            <a:off x="6116638" y="1817688"/>
            <a:ext cx="1587" cy="174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8"/>
          <p:cNvSpPr/>
          <p:nvPr/>
        </p:nvSpPr>
        <p:spPr>
          <a:xfrm>
            <a:off x="6170613" y="1817688"/>
            <a:ext cx="17462" cy="31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8"/>
          <p:cNvSpPr/>
          <p:nvPr/>
        </p:nvSpPr>
        <p:spPr>
          <a:xfrm>
            <a:off x="6116638" y="1817688"/>
            <a:ext cx="17462" cy="31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8"/>
          <p:cNvSpPr/>
          <p:nvPr/>
        </p:nvSpPr>
        <p:spPr>
          <a:xfrm>
            <a:off x="6507163" y="1462088"/>
            <a:ext cx="1587" cy="174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8"/>
          <p:cNvSpPr/>
          <p:nvPr/>
        </p:nvSpPr>
        <p:spPr>
          <a:xfrm>
            <a:off x="6435725" y="1817688"/>
            <a:ext cx="1588" cy="174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8"/>
          <p:cNvSpPr/>
          <p:nvPr/>
        </p:nvSpPr>
        <p:spPr>
          <a:xfrm>
            <a:off x="6507163" y="1817688"/>
            <a:ext cx="17462" cy="31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8"/>
          <p:cNvSpPr/>
          <p:nvPr/>
        </p:nvSpPr>
        <p:spPr>
          <a:xfrm>
            <a:off x="4822825" y="3668713"/>
            <a:ext cx="1701800" cy="550862"/>
          </a:xfrm>
          <a:prstGeom prst="rect">
            <a:avLst/>
          </a:prstGeom>
          <a:solidFill>
            <a:srgbClr val="EAEAEA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8"/>
          <p:cNvSpPr/>
          <p:nvPr/>
        </p:nvSpPr>
        <p:spPr>
          <a:xfrm>
            <a:off x="4822825" y="3668713"/>
            <a:ext cx="1719263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"/>
          <p:cNvSpPr/>
          <p:nvPr/>
        </p:nvSpPr>
        <p:spPr>
          <a:xfrm>
            <a:off x="4822825" y="4219575"/>
            <a:ext cx="1701800" cy="17463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8"/>
          <p:cNvSpPr/>
          <p:nvPr/>
        </p:nvSpPr>
        <p:spPr>
          <a:xfrm>
            <a:off x="4822825" y="3668713"/>
            <a:ext cx="17463" cy="5508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8"/>
          <p:cNvSpPr/>
          <p:nvPr/>
        </p:nvSpPr>
        <p:spPr>
          <a:xfrm>
            <a:off x="4822825" y="3417888"/>
            <a:ext cx="373063" cy="100012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"/>
          <p:cNvSpPr/>
          <p:nvPr/>
        </p:nvSpPr>
        <p:spPr>
          <a:xfrm>
            <a:off x="4822825" y="3417888"/>
            <a:ext cx="390525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"/>
          <p:cNvSpPr/>
          <p:nvPr/>
        </p:nvSpPr>
        <p:spPr>
          <a:xfrm>
            <a:off x="5195888" y="3417888"/>
            <a:ext cx="17462" cy="1158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8"/>
          <p:cNvSpPr/>
          <p:nvPr/>
        </p:nvSpPr>
        <p:spPr>
          <a:xfrm>
            <a:off x="4822825" y="3517900"/>
            <a:ext cx="373063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8"/>
          <p:cNvSpPr/>
          <p:nvPr/>
        </p:nvSpPr>
        <p:spPr>
          <a:xfrm>
            <a:off x="4822825" y="3417888"/>
            <a:ext cx="17463" cy="10001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8"/>
          <p:cNvSpPr/>
          <p:nvPr/>
        </p:nvSpPr>
        <p:spPr>
          <a:xfrm>
            <a:off x="6153150" y="3417888"/>
            <a:ext cx="371475" cy="100012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8"/>
          <p:cNvSpPr/>
          <p:nvPr/>
        </p:nvSpPr>
        <p:spPr>
          <a:xfrm>
            <a:off x="6153150" y="3417888"/>
            <a:ext cx="388938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8"/>
          <p:cNvSpPr/>
          <p:nvPr/>
        </p:nvSpPr>
        <p:spPr>
          <a:xfrm>
            <a:off x="6524625" y="3417888"/>
            <a:ext cx="17463" cy="1158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8"/>
          <p:cNvSpPr/>
          <p:nvPr/>
        </p:nvSpPr>
        <p:spPr>
          <a:xfrm>
            <a:off x="6153150" y="3517900"/>
            <a:ext cx="371475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8"/>
          <p:cNvSpPr/>
          <p:nvPr/>
        </p:nvSpPr>
        <p:spPr>
          <a:xfrm>
            <a:off x="6153150" y="3417888"/>
            <a:ext cx="17463" cy="10001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8"/>
          <p:cNvSpPr/>
          <p:nvPr/>
        </p:nvSpPr>
        <p:spPr>
          <a:xfrm>
            <a:off x="4822825" y="3517900"/>
            <a:ext cx="425450" cy="150813"/>
          </a:xfrm>
          <a:custGeom>
            <a:rect b="b" l="l" r="r" t="t"/>
            <a:pathLst>
              <a:path extrusionOk="0" h="72" w="192">
                <a:moveTo>
                  <a:pt x="0" y="0"/>
                </a:moveTo>
                <a:lnTo>
                  <a:pt x="0" y="72"/>
                </a:lnTo>
                <a:lnTo>
                  <a:pt x="192" y="72"/>
                </a:lnTo>
                <a:lnTo>
                  <a:pt x="168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8"/>
          <p:cNvSpPr/>
          <p:nvPr/>
        </p:nvSpPr>
        <p:spPr>
          <a:xfrm>
            <a:off x="4822825" y="3517900"/>
            <a:ext cx="17463" cy="1666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"/>
          <p:cNvSpPr/>
          <p:nvPr/>
        </p:nvSpPr>
        <p:spPr>
          <a:xfrm>
            <a:off x="4822825" y="3517900"/>
            <a:ext cx="442913" cy="166688"/>
          </a:xfrm>
          <a:custGeom>
            <a:rect b="b" l="l" r="r" t="t"/>
            <a:pathLst>
              <a:path extrusionOk="0" h="80" w="200">
                <a:moveTo>
                  <a:pt x="0" y="72"/>
                </a:moveTo>
                <a:lnTo>
                  <a:pt x="192" y="72"/>
                </a:lnTo>
                <a:lnTo>
                  <a:pt x="200" y="72"/>
                </a:lnTo>
                <a:lnTo>
                  <a:pt x="192" y="72"/>
                </a:lnTo>
                <a:lnTo>
                  <a:pt x="168" y="0"/>
                </a:lnTo>
                <a:lnTo>
                  <a:pt x="168" y="0"/>
                </a:lnTo>
                <a:lnTo>
                  <a:pt x="176" y="0"/>
                </a:lnTo>
                <a:lnTo>
                  <a:pt x="176" y="0"/>
                </a:lnTo>
                <a:lnTo>
                  <a:pt x="200" y="72"/>
                </a:lnTo>
                <a:lnTo>
                  <a:pt x="200" y="80"/>
                </a:lnTo>
                <a:lnTo>
                  <a:pt x="192" y="80"/>
                </a:lnTo>
                <a:lnTo>
                  <a:pt x="0" y="80"/>
                </a:lnTo>
                <a:lnTo>
                  <a:pt x="0" y="72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8"/>
          <p:cNvSpPr/>
          <p:nvPr/>
        </p:nvSpPr>
        <p:spPr>
          <a:xfrm>
            <a:off x="4822825" y="3517900"/>
            <a:ext cx="373063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8"/>
          <p:cNvSpPr/>
          <p:nvPr/>
        </p:nvSpPr>
        <p:spPr>
          <a:xfrm>
            <a:off x="6099175" y="3517900"/>
            <a:ext cx="425450" cy="150813"/>
          </a:xfrm>
          <a:custGeom>
            <a:rect b="b" l="l" r="r" t="t"/>
            <a:pathLst>
              <a:path extrusionOk="0" h="72" w="192">
                <a:moveTo>
                  <a:pt x="192" y="0"/>
                </a:moveTo>
                <a:lnTo>
                  <a:pt x="192" y="72"/>
                </a:lnTo>
                <a:lnTo>
                  <a:pt x="0" y="72"/>
                </a:lnTo>
                <a:lnTo>
                  <a:pt x="24" y="0"/>
                </a:lnTo>
                <a:lnTo>
                  <a:pt x="192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8"/>
          <p:cNvSpPr/>
          <p:nvPr/>
        </p:nvSpPr>
        <p:spPr>
          <a:xfrm>
            <a:off x="6524625" y="3517900"/>
            <a:ext cx="17463" cy="1666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8"/>
          <p:cNvSpPr/>
          <p:nvPr/>
        </p:nvSpPr>
        <p:spPr>
          <a:xfrm>
            <a:off x="6099175" y="3517900"/>
            <a:ext cx="425450" cy="166688"/>
          </a:xfrm>
          <a:custGeom>
            <a:rect b="b" l="l" r="r" t="t"/>
            <a:pathLst>
              <a:path extrusionOk="0" h="80" w="192">
                <a:moveTo>
                  <a:pt x="192" y="80"/>
                </a:moveTo>
                <a:lnTo>
                  <a:pt x="0" y="80"/>
                </a:lnTo>
                <a:lnTo>
                  <a:pt x="0" y="80"/>
                </a:lnTo>
                <a:lnTo>
                  <a:pt x="0" y="72"/>
                </a:lnTo>
                <a:lnTo>
                  <a:pt x="24" y="0"/>
                </a:lnTo>
                <a:lnTo>
                  <a:pt x="24" y="0"/>
                </a:lnTo>
                <a:lnTo>
                  <a:pt x="24" y="0"/>
                </a:lnTo>
                <a:lnTo>
                  <a:pt x="32" y="0"/>
                </a:lnTo>
                <a:lnTo>
                  <a:pt x="8" y="72"/>
                </a:lnTo>
                <a:lnTo>
                  <a:pt x="0" y="72"/>
                </a:lnTo>
                <a:lnTo>
                  <a:pt x="0" y="72"/>
                </a:lnTo>
                <a:lnTo>
                  <a:pt x="192" y="72"/>
                </a:lnTo>
                <a:lnTo>
                  <a:pt x="192" y="8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8"/>
          <p:cNvSpPr/>
          <p:nvPr/>
        </p:nvSpPr>
        <p:spPr>
          <a:xfrm>
            <a:off x="6153150" y="3517900"/>
            <a:ext cx="388938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8"/>
          <p:cNvSpPr/>
          <p:nvPr/>
        </p:nvSpPr>
        <p:spPr>
          <a:xfrm>
            <a:off x="4822825" y="5072063"/>
            <a:ext cx="1701800" cy="550862"/>
          </a:xfrm>
          <a:prstGeom prst="rect">
            <a:avLst/>
          </a:prstGeom>
          <a:solidFill>
            <a:srgbClr val="EAEAEA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8"/>
          <p:cNvSpPr/>
          <p:nvPr/>
        </p:nvSpPr>
        <p:spPr>
          <a:xfrm>
            <a:off x="4822825" y="5072063"/>
            <a:ext cx="1719263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8"/>
          <p:cNvSpPr/>
          <p:nvPr/>
        </p:nvSpPr>
        <p:spPr>
          <a:xfrm>
            <a:off x="6524625" y="5072063"/>
            <a:ext cx="17463" cy="5683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8"/>
          <p:cNvSpPr/>
          <p:nvPr/>
        </p:nvSpPr>
        <p:spPr>
          <a:xfrm>
            <a:off x="4822825" y="5072063"/>
            <a:ext cx="17463" cy="55086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8"/>
          <p:cNvSpPr/>
          <p:nvPr/>
        </p:nvSpPr>
        <p:spPr>
          <a:xfrm>
            <a:off x="4822825" y="4921250"/>
            <a:ext cx="425450" cy="150813"/>
          </a:xfrm>
          <a:custGeom>
            <a:rect b="b" l="l" r="r" t="t"/>
            <a:pathLst>
              <a:path extrusionOk="0" h="72" w="192">
                <a:moveTo>
                  <a:pt x="0" y="0"/>
                </a:moveTo>
                <a:lnTo>
                  <a:pt x="0" y="72"/>
                </a:lnTo>
                <a:lnTo>
                  <a:pt x="192" y="72"/>
                </a:lnTo>
                <a:lnTo>
                  <a:pt x="168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"/>
          <p:cNvSpPr/>
          <p:nvPr/>
        </p:nvSpPr>
        <p:spPr>
          <a:xfrm>
            <a:off x="4822825" y="4921250"/>
            <a:ext cx="17463" cy="1666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8"/>
          <p:cNvSpPr/>
          <p:nvPr/>
        </p:nvSpPr>
        <p:spPr>
          <a:xfrm>
            <a:off x="4822825" y="4921250"/>
            <a:ext cx="442913" cy="166688"/>
          </a:xfrm>
          <a:custGeom>
            <a:rect b="b" l="l" r="r" t="t"/>
            <a:pathLst>
              <a:path extrusionOk="0" h="80" w="200">
                <a:moveTo>
                  <a:pt x="0" y="72"/>
                </a:moveTo>
                <a:lnTo>
                  <a:pt x="192" y="72"/>
                </a:lnTo>
                <a:lnTo>
                  <a:pt x="200" y="72"/>
                </a:lnTo>
                <a:lnTo>
                  <a:pt x="192" y="72"/>
                </a:lnTo>
                <a:lnTo>
                  <a:pt x="168" y="0"/>
                </a:lnTo>
                <a:lnTo>
                  <a:pt x="168" y="0"/>
                </a:lnTo>
                <a:lnTo>
                  <a:pt x="176" y="0"/>
                </a:lnTo>
                <a:lnTo>
                  <a:pt x="176" y="0"/>
                </a:lnTo>
                <a:lnTo>
                  <a:pt x="200" y="72"/>
                </a:lnTo>
                <a:lnTo>
                  <a:pt x="200" y="80"/>
                </a:lnTo>
                <a:lnTo>
                  <a:pt x="192" y="80"/>
                </a:lnTo>
                <a:lnTo>
                  <a:pt x="0" y="80"/>
                </a:lnTo>
                <a:lnTo>
                  <a:pt x="0" y="72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8"/>
          <p:cNvSpPr/>
          <p:nvPr/>
        </p:nvSpPr>
        <p:spPr>
          <a:xfrm>
            <a:off x="4822825" y="4921250"/>
            <a:ext cx="373063" cy="17463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8"/>
          <p:cNvSpPr/>
          <p:nvPr/>
        </p:nvSpPr>
        <p:spPr>
          <a:xfrm>
            <a:off x="6099175" y="4921250"/>
            <a:ext cx="425450" cy="150813"/>
          </a:xfrm>
          <a:custGeom>
            <a:rect b="b" l="l" r="r" t="t"/>
            <a:pathLst>
              <a:path extrusionOk="0" h="72" w="192">
                <a:moveTo>
                  <a:pt x="192" y="0"/>
                </a:moveTo>
                <a:lnTo>
                  <a:pt x="192" y="72"/>
                </a:lnTo>
                <a:lnTo>
                  <a:pt x="0" y="72"/>
                </a:lnTo>
                <a:lnTo>
                  <a:pt x="24" y="0"/>
                </a:lnTo>
                <a:lnTo>
                  <a:pt x="192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8"/>
          <p:cNvSpPr/>
          <p:nvPr/>
        </p:nvSpPr>
        <p:spPr>
          <a:xfrm>
            <a:off x="6524625" y="4921250"/>
            <a:ext cx="17463" cy="1666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8"/>
          <p:cNvSpPr/>
          <p:nvPr/>
        </p:nvSpPr>
        <p:spPr>
          <a:xfrm>
            <a:off x="6099175" y="4921250"/>
            <a:ext cx="425450" cy="166688"/>
          </a:xfrm>
          <a:custGeom>
            <a:rect b="b" l="l" r="r" t="t"/>
            <a:pathLst>
              <a:path extrusionOk="0" h="80" w="192">
                <a:moveTo>
                  <a:pt x="192" y="80"/>
                </a:moveTo>
                <a:lnTo>
                  <a:pt x="0" y="80"/>
                </a:lnTo>
                <a:lnTo>
                  <a:pt x="0" y="80"/>
                </a:lnTo>
                <a:lnTo>
                  <a:pt x="0" y="72"/>
                </a:lnTo>
                <a:lnTo>
                  <a:pt x="24" y="0"/>
                </a:lnTo>
                <a:lnTo>
                  <a:pt x="24" y="0"/>
                </a:lnTo>
                <a:lnTo>
                  <a:pt x="24" y="0"/>
                </a:lnTo>
                <a:lnTo>
                  <a:pt x="32" y="0"/>
                </a:lnTo>
                <a:lnTo>
                  <a:pt x="8" y="72"/>
                </a:lnTo>
                <a:lnTo>
                  <a:pt x="0" y="72"/>
                </a:lnTo>
                <a:lnTo>
                  <a:pt x="0" y="72"/>
                </a:lnTo>
                <a:lnTo>
                  <a:pt x="192" y="72"/>
                </a:lnTo>
                <a:lnTo>
                  <a:pt x="192" y="8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8"/>
          <p:cNvSpPr/>
          <p:nvPr/>
        </p:nvSpPr>
        <p:spPr>
          <a:xfrm>
            <a:off x="6153150" y="4921250"/>
            <a:ext cx="388938" cy="17463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"/>
          <p:cNvSpPr/>
          <p:nvPr/>
        </p:nvSpPr>
        <p:spPr>
          <a:xfrm>
            <a:off x="1938338" y="1595438"/>
            <a:ext cx="879475" cy="182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Si-substrate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8"/>
          <p:cNvSpPr/>
          <p:nvPr/>
        </p:nvSpPr>
        <p:spPr>
          <a:xfrm>
            <a:off x="1885950" y="5305425"/>
            <a:ext cx="879475" cy="1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Si-substrate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"/>
          <p:cNvSpPr/>
          <p:nvPr/>
        </p:nvSpPr>
        <p:spPr>
          <a:xfrm>
            <a:off x="5302250" y="5256213"/>
            <a:ext cx="879475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Si-substrate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"/>
          <p:cNvSpPr/>
          <p:nvPr/>
        </p:nvSpPr>
        <p:spPr>
          <a:xfrm>
            <a:off x="1530350" y="2097088"/>
            <a:ext cx="1746250" cy="180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Silicon base material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"/>
          <p:cNvSpPr/>
          <p:nvPr/>
        </p:nvSpPr>
        <p:spPr>
          <a:xfrm>
            <a:off x="1477963" y="3400425"/>
            <a:ext cx="2443162" cy="1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After oxidation and deposition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"/>
          <p:cNvSpPr/>
          <p:nvPr/>
        </p:nvSpPr>
        <p:spPr>
          <a:xfrm>
            <a:off x="1477963" y="3551238"/>
            <a:ext cx="1676400" cy="180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negative photoresist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"/>
          <p:cNvSpPr/>
          <p:nvPr/>
        </p:nvSpPr>
        <p:spPr>
          <a:xfrm>
            <a:off x="1423988" y="5810250"/>
            <a:ext cx="1516062" cy="180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(c) Stepper exposure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8"/>
          <p:cNvSpPr/>
          <p:nvPr/>
        </p:nvSpPr>
        <p:spPr>
          <a:xfrm>
            <a:off x="1371600" y="4754563"/>
            <a:ext cx="88900" cy="100012"/>
          </a:xfrm>
          <a:custGeom>
            <a:rect b="b" l="l" r="r" t="t"/>
            <a:pathLst>
              <a:path extrusionOk="0" h="48" w="40">
                <a:moveTo>
                  <a:pt x="24" y="0"/>
                </a:move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24" y="32"/>
                </a:lnTo>
                <a:lnTo>
                  <a:pt x="24" y="48"/>
                </a:lnTo>
                <a:lnTo>
                  <a:pt x="16" y="32"/>
                </a:ln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24" y="32"/>
                </a:lnTo>
                <a:lnTo>
                  <a:pt x="16" y="32"/>
                </a:lnTo>
                <a:lnTo>
                  <a:pt x="16" y="32"/>
                </a:lnTo>
                <a:lnTo>
                  <a:pt x="32" y="0"/>
                </a:lnTo>
                <a:lnTo>
                  <a:pt x="40" y="0"/>
                </a:lnTo>
                <a:lnTo>
                  <a:pt x="40" y="8"/>
                </a:lnTo>
                <a:lnTo>
                  <a:pt x="24" y="8"/>
                </a:lnTo>
                <a:lnTo>
                  <a:pt x="2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8"/>
          <p:cNvSpPr/>
          <p:nvPr/>
        </p:nvSpPr>
        <p:spPr>
          <a:xfrm>
            <a:off x="1389063" y="4754563"/>
            <a:ext cx="34925" cy="15875"/>
          </a:xfrm>
          <a:custGeom>
            <a:rect b="b" l="l" r="r" t="t"/>
            <a:pathLst>
              <a:path extrusionOk="0" h="8" w="16">
                <a:moveTo>
                  <a:pt x="0" y="0"/>
                </a:moveTo>
                <a:lnTo>
                  <a:pt x="16" y="0"/>
                </a:lnTo>
                <a:lnTo>
                  <a:pt x="16" y="8"/>
                </a:lnTo>
                <a:lnTo>
                  <a:pt x="16" y="8"/>
                </a:lnTo>
                <a:lnTo>
                  <a:pt x="16" y="8"/>
                </a:lnTo>
                <a:lnTo>
                  <a:pt x="0" y="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8"/>
          <p:cNvSpPr/>
          <p:nvPr/>
        </p:nvSpPr>
        <p:spPr>
          <a:xfrm>
            <a:off x="1389063" y="4754563"/>
            <a:ext cx="71437" cy="66675"/>
          </a:xfrm>
          <a:custGeom>
            <a:rect b="b" l="l" r="r" t="t"/>
            <a:pathLst>
              <a:path extrusionOk="0" h="32" w="32">
                <a:moveTo>
                  <a:pt x="16" y="0"/>
                </a:moveTo>
                <a:lnTo>
                  <a:pt x="32" y="0"/>
                </a:lnTo>
                <a:lnTo>
                  <a:pt x="16" y="32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8"/>
          <p:cNvSpPr/>
          <p:nvPr/>
        </p:nvSpPr>
        <p:spPr>
          <a:xfrm>
            <a:off x="1423988" y="4587875"/>
            <a:ext cx="19050" cy="1492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8"/>
          <p:cNvSpPr/>
          <p:nvPr/>
        </p:nvSpPr>
        <p:spPr>
          <a:xfrm>
            <a:off x="1530350" y="4754563"/>
            <a:ext cx="88900" cy="100012"/>
          </a:xfrm>
          <a:custGeom>
            <a:rect b="b" l="l" r="r" t="t"/>
            <a:pathLst>
              <a:path extrusionOk="0" h="48" w="40">
                <a:moveTo>
                  <a:pt x="24" y="0"/>
                </a:move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24" y="32"/>
                </a:lnTo>
                <a:lnTo>
                  <a:pt x="24" y="48"/>
                </a:lnTo>
                <a:lnTo>
                  <a:pt x="16" y="32"/>
                </a:ln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24" y="32"/>
                </a:lnTo>
                <a:lnTo>
                  <a:pt x="16" y="32"/>
                </a:lnTo>
                <a:lnTo>
                  <a:pt x="16" y="32"/>
                </a:lnTo>
                <a:lnTo>
                  <a:pt x="32" y="0"/>
                </a:lnTo>
                <a:lnTo>
                  <a:pt x="40" y="0"/>
                </a:lnTo>
                <a:lnTo>
                  <a:pt x="40" y="8"/>
                </a:lnTo>
                <a:lnTo>
                  <a:pt x="24" y="8"/>
                </a:lnTo>
                <a:lnTo>
                  <a:pt x="2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8"/>
          <p:cNvSpPr/>
          <p:nvPr/>
        </p:nvSpPr>
        <p:spPr>
          <a:xfrm>
            <a:off x="1549400" y="4754563"/>
            <a:ext cx="34925" cy="15875"/>
          </a:xfrm>
          <a:custGeom>
            <a:rect b="b" l="l" r="r" t="t"/>
            <a:pathLst>
              <a:path extrusionOk="0" h="8" w="16">
                <a:moveTo>
                  <a:pt x="0" y="0"/>
                </a:moveTo>
                <a:lnTo>
                  <a:pt x="16" y="0"/>
                </a:lnTo>
                <a:lnTo>
                  <a:pt x="16" y="8"/>
                </a:lnTo>
                <a:lnTo>
                  <a:pt x="16" y="8"/>
                </a:lnTo>
                <a:lnTo>
                  <a:pt x="16" y="8"/>
                </a:lnTo>
                <a:lnTo>
                  <a:pt x="0" y="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8"/>
          <p:cNvSpPr/>
          <p:nvPr/>
        </p:nvSpPr>
        <p:spPr>
          <a:xfrm>
            <a:off x="1549400" y="4754563"/>
            <a:ext cx="69850" cy="66675"/>
          </a:xfrm>
          <a:custGeom>
            <a:rect b="b" l="l" r="r" t="t"/>
            <a:pathLst>
              <a:path extrusionOk="0" h="32" w="32">
                <a:moveTo>
                  <a:pt x="16" y="0"/>
                </a:moveTo>
                <a:lnTo>
                  <a:pt x="32" y="0"/>
                </a:lnTo>
                <a:lnTo>
                  <a:pt x="16" y="32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8"/>
          <p:cNvSpPr/>
          <p:nvPr/>
        </p:nvSpPr>
        <p:spPr>
          <a:xfrm>
            <a:off x="1584325" y="4587875"/>
            <a:ext cx="17463" cy="1492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8"/>
          <p:cNvSpPr/>
          <p:nvPr/>
        </p:nvSpPr>
        <p:spPr>
          <a:xfrm>
            <a:off x="1708150" y="4754563"/>
            <a:ext cx="88900" cy="100012"/>
          </a:xfrm>
          <a:custGeom>
            <a:rect b="b" l="l" r="r" t="t"/>
            <a:pathLst>
              <a:path extrusionOk="0" h="48" w="40">
                <a:moveTo>
                  <a:pt x="24" y="0"/>
                </a:move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24" y="32"/>
                </a:lnTo>
                <a:lnTo>
                  <a:pt x="24" y="48"/>
                </a:lnTo>
                <a:lnTo>
                  <a:pt x="16" y="32"/>
                </a:ln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24" y="32"/>
                </a:lnTo>
                <a:lnTo>
                  <a:pt x="16" y="32"/>
                </a:lnTo>
                <a:lnTo>
                  <a:pt x="16" y="32"/>
                </a:lnTo>
                <a:lnTo>
                  <a:pt x="32" y="0"/>
                </a:lnTo>
                <a:lnTo>
                  <a:pt x="40" y="0"/>
                </a:lnTo>
                <a:lnTo>
                  <a:pt x="40" y="8"/>
                </a:lnTo>
                <a:lnTo>
                  <a:pt x="24" y="8"/>
                </a:lnTo>
                <a:lnTo>
                  <a:pt x="2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8"/>
          <p:cNvSpPr/>
          <p:nvPr/>
        </p:nvSpPr>
        <p:spPr>
          <a:xfrm>
            <a:off x="1725613" y="4754563"/>
            <a:ext cx="36512" cy="15875"/>
          </a:xfrm>
          <a:custGeom>
            <a:rect b="b" l="l" r="r" t="t"/>
            <a:pathLst>
              <a:path extrusionOk="0" h="8" w="16">
                <a:moveTo>
                  <a:pt x="0" y="0"/>
                </a:moveTo>
                <a:lnTo>
                  <a:pt x="16" y="0"/>
                </a:lnTo>
                <a:lnTo>
                  <a:pt x="16" y="8"/>
                </a:lnTo>
                <a:lnTo>
                  <a:pt x="16" y="8"/>
                </a:lnTo>
                <a:lnTo>
                  <a:pt x="16" y="8"/>
                </a:lnTo>
                <a:lnTo>
                  <a:pt x="0" y="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8"/>
          <p:cNvSpPr/>
          <p:nvPr/>
        </p:nvSpPr>
        <p:spPr>
          <a:xfrm>
            <a:off x="1725613" y="4754563"/>
            <a:ext cx="71437" cy="66675"/>
          </a:xfrm>
          <a:custGeom>
            <a:rect b="b" l="l" r="r" t="t"/>
            <a:pathLst>
              <a:path extrusionOk="0" h="32" w="32">
                <a:moveTo>
                  <a:pt x="16" y="0"/>
                </a:moveTo>
                <a:lnTo>
                  <a:pt x="32" y="0"/>
                </a:lnTo>
                <a:lnTo>
                  <a:pt x="16" y="32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"/>
          <p:cNvSpPr/>
          <p:nvPr/>
        </p:nvSpPr>
        <p:spPr>
          <a:xfrm>
            <a:off x="1762125" y="4587875"/>
            <a:ext cx="17463" cy="1492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"/>
          <p:cNvSpPr/>
          <p:nvPr/>
        </p:nvSpPr>
        <p:spPr>
          <a:xfrm>
            <a:off x="2733675" y="4754563"/>
            <a:ext cx="88900" cy="100012"/>
          </a:xfrm>
          <a:custGeom>
            <a:rect b="b" l="l" r="r" t="t"/>
            <a:pathLst>
              <a:path extrusionOk="0" h="48" w="40">
                <a:moveTo>
                  <a:pt x="24" y="0"/>
                </a:move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24" y="32"/>
                </a:lnTo>
                <a:lnTo>
                  <a:pt x="24" y="48"/>
                </a:lnTo>
                <a:lnTo>
                  <a:pt x="16" y="32"/>
                </a:ln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24" y="32"/>
                </a:lnTo>
                <a:lnTo>
                  <a:pt x="16" y="32"/>
                </a:lnTo>
                <a:lnTo>
                  <a:pt x="16" y="32"/>
                </a:lnTo>
                <a:lnTo>
                  <a:pt x="32" y="0"/>
                </a:lnTo>
                <a:lnTo>
                  <a:pt x="40" y="0"/>
                </a:lnTo>
                <a:lnTo>
                  <a:pt x="40" y="8"/>
                </a:lnTo>
                <a:lnTo>
                  <a:pt x="24" y="8"/>
                </a:lnTo>
                <a:lnTo>
                  <a:pt x="2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"/>
          <p:cNvSpPr/>
          <p:nvPr/>
        </p:nvSpPr>
        <p:spPr>
          <a:xfrm>
            <a:off x="2751138" y="4754563"/>
            <a:ext cx="36512" cy="15875"/>
          </a:xfrm>
          <a:custGeom>
            <a:rect b="b" l="l" r="r" t="t"/>
            <a:pathLst>
              <a:path extrusionOk="0" h="8" w="16">
                <a:moveTo>
                  <a:pt x="0" y="0"/>
                </a:moveTo>
                <a:lnTo>
                  <a:pt x="16" y="0"/>
                </a:lnTo>
                <a:lnTo>
                  <a:pt x="16" y="8"/>
                </a:lnTo>
                <a:lnTo>
                  <a:pt x="16" y="8"/>
                </a:lnTo>
                <a:lnTo>
                  <a:pt x="16" y="8"/>
                </a:lnTo>
                <a:lnTo>
                  <a:pt x="0" y="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8"/>
          <p:cNvSpPr/>
          <p:nvPr/>
        </p:nvSpPr>
        <p:spPr>
          <a:xfrm>
            <a:off x="2751138" y="4754563"/>
            <a:ext cx="71437" cy="66675"/>
          </a:xfrm>
          <a:custGeom>
            <a:rect b="b" l="l" r="r" t="t"/>
            <a:pathLst>
              <a:path extrusionOk="0" h="32" w="32">
                <a:moveTo>
                  <a:pt x="16" y="0"/>
                </a:moveTo>
                <a:lnTo>
                  <a:pt x="32" y="0"/>
                </a:lnTo>
                <a:lnTo>
                  <a:pt x="16" y="32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8"/>
          <p:cNvSpPr/>
          <p:nvPr/>
        </p:nvSpPr>
        <p:spPr>
          <a:xfrm>
            <a:off x="2787650" y="4587875"/>
            <a:ext cx="17463" cy="1492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8"/>
          <p:cNvSpPr/>
          <p:nvPr/>
        </p:nvSpPr>
        <p:spPr>
          <a:xfrm>
            <a:off x="2894013" y="4754563"/>
            <a:ext cx="88900" cy="100012"/>
          </a:xfrm>
          <a:custGeom>
            <a:rect b="b" l="l" r="r" t="t"/>
            <a:pathLst>
              <a:path extrusionOk="0" h="48" w="40">
                <a:moveTo>
                  <a:pt x="24" y="0"/>
                </a:move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24" y="32"/>
                </a:lnTo>
                <a:lnTo>
                  <a:pt x="24" y="48"/>
                </a:lnTo>
                <a:lnTo>
                  <a:pt x="16" y="32"/>
                </a:ln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24" y="32"/>
                </a:lnTo>
                <a:lnTo>
                  <a:pt x="16" y="32"/>
                </a:lnTo>
                <a:lnTo>
                  <a:pt x="16" y="32"/>
                </a:lnTo>
                <a:lnTo>
                  <a:pt x="32" y="0"/>
                </a:lnTo>
                <a:lnTo>
                  <a:pt x="40" y="0"/>
                </a:lnTo>
                <a:lnTo>
                  <a:pt x="40" y="8"/>
                </a:lnTo>
                <a:lnTo>
                  <a:pt x="24" y="8"/>
                </a:lnTo>
                <a:lnTo>
                  <a:pt x="2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8"/>
          <p:cNvSpPr/>
          <p:nvPr/>
        </p:nvSpPr>
        <p:spPr>
          <a:xfrm>
            <a:off x="2911475" y="4754563"/>
            <a:ext cx="34925" cy="15875"/>
          </a:xfrm>
          <a:custGeom>
            <a:rect b="b" l="l" r="r" t="t"/>
            <a:pathLst>
              <a:path extrusionOk="0" h="8" w="16">
                <a:moveTo>
                  <a:pt x="0" y="0"/>
                </a:moveTo>
                <a:lnTo>
                  <a:pt x="16" y="0"/>
                </a:lnTo>
                <a:lnTo>
                  <a:pt x="16" y="8"/>
                </a:lnTo>
                <a:lnTo>
                  <a:pt x="16" y="8"/>
                </a:lnTo>
                <a:lnTo>
                  <a:pt x="16" y="8"/>
                </a:lnTo>
                <a:lnTo>
                  <a:pt x="0" y="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8"/>
          <p:cNvSpPr/>
          <p:nvPr/>
        </p:nvSpPr>
        <p:spPr>
          <a:xfrm>
            <a:off x="2911475" y="4754563"/>
            <a:ext cx="71438" cy="66675"/>
          </a:xfrm>
          <a:custGeom>
            <a:rect b="b" l="l" r="r" t="t"/>
            <a:pathLst>
              <a:path extrusionOk="0" h="32" w="32">
                <a:moveTo>
                  <a:pt x="16" y="0"/>
                </a:moveTo>
                <a:lnTo>
                  <a:pt x="32" y="0"/>
                </a:lnTo>
                <a:lnTo>
                  <a:pt x="16" y="32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8"/>
          <p:cNvSpPr/>
          <p:nvPr/>
        </p:nvSpPr>
        <p:spPr>
          <a:xfrm>
            <a:off x="2946400" y="4587875"/>
            <a:ext cx="17463" cy="1492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8"/>
          <p:cNvSpPr/>
          <p:nvPr/>
        </p:nvSpPr>
        <p:spPr>
          <a:xfrm>
            <a:off x="3070225" y="4754563"/>
            <a:ext cx="88900" cy="100012"/>
          </a:xfrm>
          <a:custGeom>
            <a:rect b="b" l="l" r="r" t="t"/>
            <a:pathLst>
              <a:path extrusionOk="0" h="48" w="40">
                <a:moveTo>
                  <a:pt x="24" y="0"/>
                </a:move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24" y="32"/>
                </a:lnTo>
                <a:lnTo>
                  <a:pt x="24" y="48"/>
                </a:lnTo>
                <a:lnTo>
                  <a:pt x="16" y="32"/>
                </a:ln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24" y="32"/>
                </a:lnTo>
                <a:lnTo>
                  <a:pt x="16" y="32"/>
                </a:lnTo>
                <a:lnTo>
                  <a:pt x="16" y="32"/>
                </a:lnTo>
                <a:lnTo>
                  <a:pt x="32" y="0"/>
                </a:lnTo>
                <a:lnTo>
                  <a:pt x="40" y="0"/>
                </a:lnTo>
                <a:lnTo>
                  <a:pt x="40" y="8"/>
                </a:lnTo>
                <a:lnTo>
                  <a:pt x="24" y="8"/>
                </a:lnTo>
                <a:lnTo>
                  <a:pt x="2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8"/>
          <p:cNvSpPr/>
          <p:nvPr/>
        </p:nvSpPr>
        <p:spPr>
          <a:xfrm>
            <a:off x="3089275" y="4754563"/>
            <a:ext cx="34925" cy="15875"/>
          </a:xfrm>
          <a:custGeom>
            <a:rect b="b" l="l" r="r" t="t"/>
            <a:pathLst>
              <a:path extrusionOk="0" h="8" w="16">
                <a:moveTo>
                  <a:pt x="0" y="0"/>
                </a:moveTo>
                <a:lnTo>
                  <a:pt x="16" y="0"/>
                </a:lnTo>
                <a:lnTo>
                  <a:pt x="16" y="8"/>
                </a:lnTo>
                <a:lnTo>
                  <a:pt x="16" y="8"/>
                </a:lnTo>
                <a:lnTo>
                  <a:pt x="16" y="8"/>
                </a:lnTo>
                <a:lnTo>
                  <a:pt x="0" y="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8"/>
          <p:cNvSpPr/>
          <p:nvPr/>
        </p:nvSpPr>
        <p:spPr>
          <a:xfrm>
            <a:off x="3089275" y="4754563"/>
            <a:ext cx="69850" cy="66675"/>
          </a:xfrm>
          <a:custGeom>
            <a:rect b="b" l="l" r="r" t="t"/>
            <a:pathLst>
              <a:path extrusionOk="0" h="32" w="32">
                <a:moveTo>
                  <a:pt x="16" y="0"/>
                </a:moveTo>
                <a:lnTo>
                  <a:pt x="32" y="0"/>
                </a:lnTo>
                <a:lnTo>
                  <a:pt x="16" y="32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8"/>
          <p:cNvSpPr/>
          <p:nvPr/>
        </p:nvSpPr>
        <p:spPr>
          <a:xfrm>
            <a:off x="3124200" y="4587875"/>
            <a:ext cx="17463" cy="14922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8"/>
          <p:cNvSpPr/>
          <p:nvPr/>
        </p:nvSpPr>
        <p:spPr>
          <a:xfrm>
            <a:off x="2751138" y="4872038"/>
            <a:ext cx="373062" cy="100012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8"/>
          <p:cNvSpPr/>
          <p:nvPr/>
        </p:nvSpPr>
        <p:spPr>
          <a:xfrm>
            <a:off x="2751138" y="4872038"/>
            <a:ext cx="390525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8"/>
          <p:cNvSpPr/>
          <p:nvPr/>
        </p:nvSpPr>
        <p:spPr>
          <a:xfrm>
            <a:off x="3124200" y="4872038"/>
            <a:ext cx="17463" cy="1158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8"/>
          <p:cNvSpPr/>
          <p:nvPr/>
        </p:nvSpPr>
        <p:spPr>
          <a:xfrm>
            <a:off x="2751138" y="4972050"/>
            <a:ext cx="373062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8"/>
          <p:cNvSpPr/>
          <p:nvPr/>
        </p:nvSpPr>
        <p:spPr>
          <a:xfrm>
            <a:off x="2751138" y="4872038"/>
            <a:ext cx="19050" cy="10001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8"/>
          <p:cNvSpPr/>
          <p:nvPr/>
        </p:nvSpPr>
        <p:spPr>
          <a:xfrm>
            <a:off x="1797050" y="4872038"/>
            <a:ext cx="954088" cy="100012"/>
          </a:xfrm>
          <a:prstGeom prst="rect">
            <a:avLst/>
          </a:prstGeom>
          <a:solidFill>
            <a:srgbClr val="E3F90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8"/>
          <p:cNvSpPr/>
          <p:nvPr/>
        </p:nvSpPr>
        <p:spPr>
          <a:xfrm>
            <a:off x="1797050" y="4872038"/>
            <a:ext cx="973138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8"/>
          <p:cNvSpPr/>
          <p:nvPr/>
        </p:nvSpPr>
        <p:spPr>
          <a:xfrm>
            <a:off x="2751138" y="4872038"/>
            <a:ext cx="19050" cy="1158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8"/>
          <p:cNvSpPr/>
          <p:nvPr/>
        </p:nvSpPr>
        <p:spPr>
          <a:xfrm>
            <a:off x="1797050" y="4972050"/>
            <a:ext cx="954088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8"/>
          <p:cNvSpPr/>
          <p:nvPr/>
        </p:nvSpPr>
        <p:spPr>
          <a:xfrm>
            <a:off x="1797050" y="4872038"/>
            <a:ext cx="17463" cy="100012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8"/>
          <p:cNvSpPr/>
          <p:nvPr/>
        </p:nvSpPr>
        <p:spPr>
          <a:xfrm>
            <a:off x="3195638" y="2447925"/>
            <a:ext cx="8382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Photoresist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8"/>
          <p:cNvSpPr/>
          <p:nvPr/>
        </p:nvSpPr>
        <p:spPr>
          <a:xfrm>
            <a:off x="3213100" y="2647950"/>
            <a:ext cx="263525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SiO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8"/>
          <p:cNvSpPr/>
          <p:nvPr/>
        </p:nvSpPr>
        <p:spPr>
          <a:xfrm>
            <a:off x="3443288" y="2732088"/>
            <a:ext cx="84137" cy="182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8"/>
          <p:cNvSpPr/>
          <p:nvPr/>
        </p:nvSpPr>
        <p:spPr>
          <a:xfrm>
            <a:off x="3282950" y="4019550"/>
            <a:ext cx="587375" cy="1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UV-light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8"/>
          <p:cNvSpPr/>
          <p:nvPr/>
        </p:nvSpPr>
        <p:spPr>
          <a:xfrm>
            <a:off x="3302000" y="4270375"/>
            <a:ext cx="701675" cy="1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Patterned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8"/>
          <p:cNvSpPr/>
          <p:nvPr/>
        </p:nvSpPr>
        <p:spPr>
          <a:xfrm>
            <a:off x="3302000" y="4419600"/>
            <a:ext cx="922338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optical mask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8"/>
          <p:cNvSpPr/>
          <p:nvPr/>
        </p:nvSpPr>
        <p:spPr>
          <a:xfrm>
            <a:off x="3336925" y="4805363"/>
            <a:ext cx="1082675" cy="182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Exposed resist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8"/>
          <p:cNvSpPr/>
          <p:nvPr/>
        </p:nvSpPr>
        <p:spPr>
          <a:xfrm>
            <a:off x="3176588" y="4854575"/>
            <a:ext cx="88900" cy="84138"/>
          </a:xfrm>
          <a:custGeom>
            <a:rect b="b" l="l" r="r" t="t"/>
            <a:pathLst>
              <a:path extrusionOk="0" h="40" w="40">
                <a:moveTo>
                  <a:pt x="40" y="24"/>
                </a:moveTo>
                <a:lnTo>
                  <a:pt x="40" y="40"/>
                </a:lnTo>
                <a:lnTo>
                  <a:pt x="40" y="40"/>
                </a:lnTo>
                <a:lnTo>
                  <a:pt x="40" y="40"/>
                </a:lnTo>
                <a:lnTo>
                  <a:pt x="8" y="32"/>
                </a:lnTo>
                <a:lnTo>
                  <a:pt x="0" y="24"/>
                </a:lnTo>
                <a:lnTo>
                  <a:pt x="0" y="24"/>
                </a:lnTo>
                <a:lnTo>
                  <a:pt x="24" y="0"/>
                </a:lnTo>
                <a:lnTo>
                  <a:pt x="32" y="0"/>
                </a:lnTo>
                <a:lnTo>
                  <a:pt x="32" y="8"/>
                </a:lnTo>
                <a:lnTo>
                  <a:pt x="32" y="8"/>
                </a:lnTo>
                <a:lnTo>
                  <a:pt x="8" y="32"/>
                </a:lnTo>
                <a:lnTo>
                  <a:pt x="0" y="24"/>
                </a:lnTo>
                <a:lnTo>
                  <a:pt x="8" y="24"/>
                </a:lnTo>
                <a:lnTo>
                  <a:pt x="40" y="32"/>
                </a:lnTo>
                <a:lnTo>
                  <a:pt x="40" y="40"/>
                </a:lnTo>
                <a:lnTo>
                  <a:pt x="32" y="40"/>
                </a:lnTo>
                <a:lnTo>
                  <a:pt x="32" y="24"/>
                </a:lnTo>
                <a:lnTo>
                  <a:pt x="40" y="24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8"/>
          <p:cNvSpPr/>
          <p:nvPr/>
        </p:nvSpPr>
        <p:spPr>
          <a:xfrm>
            <a:off x="3230563" y="4872038"/>
            <a:ext cx="34925" cy="33337"/>
          </a:xfrm>
          <a:custGeom>
            <a:rect b="b" l="l" r="r" t="t"/>
            <a:pathLst>
              <a:path extrusionOk="0" h="16" w="16">
                <a:moveTo>
                  <a:pt x="8" y="0"/>
                </a:moveTo>
                <a:lnTo>
                  <a:pt x="16" y="16"/>
                </a:lnTo>
                <a:lnTo>
                  <a:pt x="16" y="16"/>
                </a:lnTo>
                <a:lnTo>
                  <a:pt x="16" y="16"/>
                </a:lnTo>
                <a:lnTo>
                  <a:pt x="8" y="16"/>
                </a:lnTo>
                <a:lnTo>
                  <a:pt x="0" y="0"/>
                </a:lnTo>
                <a:lnTo>
                  <a:pt x="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8"/>
          <p:cNvSpPr/>
          <p:nvPr/>
        </p:nvSpPr>
        <p:spPr>
          <a:xfrm>
            <a:off x="3195638" y="4872038"/>
            <a:ext cx="69850" cy="66675"/>
          </a:xfrm>
          <a:custGeom>
            <a:rect b="b" l="l" r="r" t="t"/>
            <a:pathLst>
              <a:path extrusionOk="0" h="32" w="32">
                <a:moveTo>
                  <a:pt x="32" y="16"/>
                </a:moveTo>
                <a:lnTo>
                  <a:pt x="32" y="32"/>
                </a:lnTo>
                <a:lnTo>
                  <a:pt x="0" y="24"/>
                </a:lnTo>
                <a:lnTo>
                  <a:pt x="24" y="0"/>
                </a:lnTo>
                <a:lnTo>
                  <a:pt x="32" y="16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8"/>
          <p:cNvSpPr/>
          <p:nvPr/>
        </p:nvSpPr>
        <p:spPr>
          <a:xfrm>
            <a:off x="3265488" y="5260975"/>
            <a:ext cx="3175" cy="158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8"/>
          <p:cNvSpPr/>
          <p:nvPr/>
        </p:nvSpPr>
        <p:spPr>
          <a:xfrm>
            <a:off x="3265488" y="4887913"/>
            <a:ext cx="71437" cy="33337"/>
          </a:xfrm>
          <a:custGeom>
            <a:rect b="b" l="l" r="r" t="t"/>
            <a:pathLst>
              <a:path extrusionOk="0" h="16" w="32">
                <a:moveTo>
                  <a:pt x="32" y="8"/>
                </a:moveTo>
                <a:lnTo>
                  <a:pt x="32" y="0"/>
                </a:lnTo>
                <a:lnTo>
                  <a:pt x="0" y="8"/>
                </a:lnTo>
                <a:lnTo>
                  <a:pt x="0" y="16"/>
                </a:lnTo>
                <a:lnTo>
                  <a:pt x="32" y="8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8"/>
          <p:cNvSpPr/>
          <p:nvPr/>
        </p:nvSpPr>
        <p:spPr>
          <a:xfrm>
            <a:off x="6665913" y="1863725"/>
            <a:ext cx="263525" cy="1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SiO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8"/>
          <p:cNvSpPr/>
          <p:nvPr/>
        </p:nvSpPr>
        <p:spPr>
          <a:xfrm>
            <a:off x="6894513" y="1946275"/>
            <a:ext cx="84137" cy="1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8"/>
          <p:cNvSpPr/>
          <p:nvPr/>
        </p:nvSpPr>
        <p:spPr>
          <a:xfrm>
            <a:off x="1938338" y="2998788"/>
            <a:ext cx="879475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Si-substrate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8"/>
          <p:cNvSpPr/>
          <p:nvPr/>
        </p:nvSpPr>
        <p:spPr>
          <a:xfrm>
            <a:off x="5354638" y="2197100"/>
            <a:ext cx="879475" cy="1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Si-substrate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8"/>
          <p:cNvSpPr/>
          <p:nvPr/>
        </p:nvSpPr>
        <p:spPr>
          <a:xfrm>
            <a:off x="5302250" y="3851275"/>
            <a:ext cx="879475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Si-substrate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8"/>
          <p:cNvSpPr/>
          <p:nvPr/>
        </p:nvSpPr>
        <p:spPr>
          <a:xfrm>
            <a:off x="6632575" y="3503613"/>
            <a:ext cx="261938" cy="180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SiO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8"/>
          <p:cNvSpPr/>
          <p:nvPr/>
        </p:nvSpPr>
        <p:spPr>
          <a:xfrm>
            <a:off x="6877050" y="3584575"/>
            <a:ext cx="84138" cy="180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8"/>
          <p:cNvSpPr/>
          <p:nvPr/>
        </p:nvSpPr>
        <p:spPr>
          <a:xfrm>
            <a:off x="6577013" y="4889500"/>
            <a:ext cx="265112" cy="1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SiO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8"/>
          <p:cNvSpPr/>
          <p:nvPr/>
        </p:nvSpPr>
        <p:spPr>
          <a:xfrm>
            <a:off x="6826250" y="4972050"/>
            <a:ext cx="84138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8"/>
          <p:cNvSpPr/>
          <p:nvPr/>
        </p:nvSpPr>
        <p:spPr>
          <a:xfrm>
            <a:off x="4840288" y="2749550"/>
            <a:ext cx="3152775" cy="1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(d) After development and etching of resist,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8"/>
          <p:cNvSpPr/>
          <p:nvPr/>
        </p:nvSpPr>
        <p:spPr>
          <a:xfrm>
            <a:off x="4840288" y="2898775"/>
            <a:ext cx="2262187" cy="1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chemical or plasma etch of SiO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8"/>
          <p:cNvSpPr/>
          <p:nvPr/>
        </p:nvSpPr>
        <p:spPr>
          <a:xfrm>
            <a:off x="7086600" y="2982913"/>
            <a:ext cx="84138" cy="180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8"/>
          <p:cNvSpPr/>
          <p:nvPr/>
        </p:nvSpPr>
        <p:spPr>
          <a:xfrm>
            <a:off x="4822825" y="4303713"/>
            <a:ext cx="1169988" cy="182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(e) After etching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8"/>
          <p:cNvSpPr/>
          <p:nvPr/>
        </p:nvSpPr>
        <p:spPr>
          <a:xfrm>
            <a:off x="4822825" y="5707063"/>
            <a:ext cx="2643188" cy="182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(f) Final result after removal of resist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8"/>
          <p:cNvSpPr/>
          <p:nvPr/>
        </p:nvSpPr>
        <p:spPr>
          <a:xfrm>
            <a:off x="6665913" y="1695450"/>
            <a:ext cx="1150937" cy="1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Hardened resist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8"/>
          <p:cNvSpPr/>
          <p:nvPr/>
        </p:nvSpPr>
        <p:spPr>
          <a:xfrm>
            <a:off x="6632575" y="3351213"/>
            <a:ext cx="1147763" cy="182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Hardened resist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8"/>
          <p:cNvSpPr/>
          <p:nvPr/>
        </p:nvSpPr>
        <p:spPr>
          <a:xfrm>
            <a:off x="6665913" y="1244600"/>
            <a:ext cx="1438275" cy="180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Chemical or plasma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8"/>
          <p:cNvSpPr/>
          <p:nvPr/>
        </p:nvSpPr>
        <p:spPr>
          <a:xfrm>
            <a:off x="6665913" y="1395413"/>
            <a:ext cx="314325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etch</a:t>
            </a:r>
            <a:endParaRPr b="1" i="0" sz="1200">
              <a:solidFill>
                <a:srgbClr val="0000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8"/>
          <p:cNvSpPr/>
          <p:nvPr/>
        </p:nvSpPr>
        <p:spPr>
          <a:xfrm>
            <a:off x="4800600" y="1320800"/>
            <a:ext cx="152400" cy="30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8"/>
          <p:cNvSpPr/>
          <p:nvPr/>
        </p:nvSpPr>
        <p:spPr>
          <a:xfrm>
            <a:off x="5105400" y="1320800"/>
            <a:ext cx="152400" cy="30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8"/>
          <p:cNvSpPr/>
          <p:nvPr/>
        </p:nvSpPr>
        <p:spPr>
          <a:xfrm>
            <a:off x="5410200" y="1320800"/>
            <a:ext cx="152400" cy="30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8"/>
          <p:cNvSpPr/>
          <p:nvPr/>
        </p:nvSpPr>
        <p:spPr>
          <a:xfrm>
            <a:off x="5715000" y="1320800"/>
            <a:ext cx="152400" cy="30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8"/>
          <p:cNvSpPr/>
          <p:nvPr/>
        </p:nvSpPr>
        <p:spPr>
          <a:xfrm>
            <a:off x="6019800" y="1320800"/>
            <a:ext cx="152400" cy="30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8"/>
          <p:cNvSpPr/>
          <p:nvPr/>
        </p:nvSpPr>
        <p:spPr>
          <a:xfrm>
            <a:off x="6324600" y="1320800"/>
            <a:ext cx="152400" cy="30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3" name="Google Shape;563;p9"/>
          <p:cNvSpPr txBox="1"/>
          <p:nvPr>
            <p:ph type="title"/>
          </p:nvPr>
        </p:nvSpPr>
        <p:spPr>
          <a:xfrm>
            <a:off x="558800" y="3016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CMOS Process at a Glance</a:t>
            </a:r>
            <a:endParaRPr/>
          </a:p>
        </p:txBody>
      </p:sp>
      <p:sp>
        <p:nvSpPr>
          <p:cNvPr id="564" name="Google Shape;564;p9"/>
          <p:cNvSpPr/>
          <p:nvPr/>
        </p:nvSpPr>
        <p:spPr>
          <a:xfrm>
            <a:off x="4159250" y="2668588"/>
            <a:ext cx="22225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9"/>
          <p:cNvSpPr/>
          <p:nvPr/>
        </p:nvSpPr>
        <p:spPr>
          <a:xfrm>
            <a:off x="4159250" y="3506788"/>
            <a:ext cx="22225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9"/>
          <p:cNvSpPr/>
          <p:nvPr/>
        </p:nvSpPr>
        <p:spPr>
          <a:xfrm>
            <a:off x="4137025" y="4457700"/>
            <a:ext cx="22225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9"/>
          <p:cNvSpPr/>
          <p:nvPr/>
        </p:nvSpPr>
        <p:spPr>
          <a:xfrm>
            <a:off x="4159250" y="5407025"/>
            <a:ext cx="22225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9"/>
          <p:cNvSpPr/>
          <p:nvPr/>
        </p:nvSpPr>
        <p:spPr>
          <a:xfrm>
            <a:off x="4159250" y="5538788"/>
            <a:ext cx="22225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9" name="Google Shape;569;p9"/>
          <p:cNvGrpSpPr/>
          <p:nvPr/>
        </p:nvGrpSpPr>
        <p:grpSpPr>
          <a:xfrm>
            <a:off x="2819400" y="1371600"/>
            <a:ext cx="3352800" cy="685800"/>
            <a:chOff x="1776" y="1104"/>
            <a:chExt cx="2112" cy="432"/>
          </a:xfrm>
        </p:grpSpPr>
        <p:sp>
          <p:nvSpPr>
            <p:cNvPr id="570" name="Google Shape;570;p9"/>
            <p:cNvSpPr/>
            <p:nvPr/>
          </p:nvSpPr>
          <p:spPr>
            <a:xfrm>
              <a:off x="1776" y="1104"/>
              <a:ext cx="2112" cy="432"/>
            </a:xfrm>
            <a:prstGeom prst="flowChartAlternateProcess">
              <a:avLst/>
            </a:prstGeom>
            <a:gradFill>
              <a:gsLst>
                <a:gs pos="0">
                  <a:srgbClr val="CC3300"/>
                </a:gs>
                <a:gs pos="100000">
                  <a:srgbClr val="8F2300"/>
                </a:gs>
              </a:gsLst>
              <a:path path="circle">
                <a:fillToRect b="50%" l="50%" r="50%" t="50%"/>
              </a:path>
              <a:tileRect/>
            </a:gra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1968" y="1123"/>
              <a:ext cx="1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 active areas</a:t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1968" y="1299"/>
              <a:ext cx="1296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Etch and fill trenches</a:t>
              </a:r>
              <a:endParaRPr/>
            </a:p>
          </p:txBody>
        </p:sp>
      </p:grpSp>
      <p:grpSp>
        <p:nvGrpSpPr>
          <p:cNvPr id="573" name="Google Shape;573;p9"/>
          <p:cNvGrpSpPr/>
          <p:nvPr/>
        </p:nvGrpSpPr>
        <p:grpSpPr>
          <a:xfrm>
            <a:off x="2819400" y="2057400"/>
            <a:ext cx="3352800" cy="990600"/>
            <a:chOff x="1776" y="1536"/>
            <a:chExt cx="2112" cy="624"/>
          </a:xfrm>
        </p:grpSpPr>
        <p:sp>
          <p:nvSpPr>
            <p:cNvPr id="574" name="Google Shape;574;p9"/>
            <p:cNvSpPr/>
            <p:nvPr/>
          </p:nvSpPr>
          <p:spPr>
            <a:xfrm>
              <a:off x="1776" y="1728"/>
              <a:ext cx="2112" cy="432"/>
            </a:xfrm>
            <a:prstGeom prst="flowChartAlternateProcess">
              <a:avLst/>
            </a:prstGeom>
            <a:gradFill>
              <a:gsLst>
                <a:gs pos="0">
                  <a:srgbClr val="CC3300"/>
                </a:gs>
                <a:gs pos="100000">
                  <a:srgbClr val="8F2300"/>
                </a:gs>
              </a:gsLst>
              <a:path path="circle">
                <a:fillToRect b="50%" l="50%" r="50%" t="50%"/>
              </a:path>
              <a:tileRect/>
            </a:gra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2016" y="1872"/>
              <a:ext cx="1233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Implant well regions</a:t>
              </a:r>
              <a:endParaRPr/>
            </a:p>
          </p:txBody>
        </p:sp>
        <p:cxnSp>
          <p:nvCxnSpPr>
            <p:cNvPr id="576" name="Google Shape;576;p9"/>
            <p:cNvCxnSpPr/>
            <p:nvPr/>
          </p:nvCxnSpPr>
          <p:spPr>
            <a:xfrm>
              <a:off x="2736" y="1536"/>
              <a:ext cx="0" cy="19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diamond"/>
              <a:tailEnd len="med" w="med" type="triangle"/>
            </a:ln>
          </p:spPr>
        </p:cxnSp>
      </p:grpSp>
      <p:grpSp>
        <p:nvGrpSpPr>
          <p:cNvPr id="577" name="Google Shape;577;p9"/>
          <p:cNvGrpSpPr/>
          <p:nvPr/>
        </p:nvGrpSpPr>
        <p:grpSpPr>
          <a:xfrm>
            <a:off x="2819400" y="3048000"/>
            <a:ext cx="3352800" cy="990600"/>
            <a:chOff x="1776" y="2160"/>
            <a:chExt cx="2112" cy="624"/>
          </a:xfrm>
        </p:grpSpPr>
        <p:sp>
          <p:nvSpPr>
            <p:cNvPr id="578" name="Google Shape;578;p9"/>
            <p:cNvSpPr/>
            <p:nvPr/>
          </p:nvSpPr>
          <p:spPr>
            <a:xfrm>
              <a:off x="1776" y="2352"/>
              <a:ext cx="2112" cy="432"/>
            </a:xfrm>
            <a:prstGeom prst="flowChartAlternateProcess">
              <a:avLst/>
            </a:prstGeom>
            <a:gradFill>
              <a:gsLst>
                <a:gs pos="0">
                  <a:srgbClr val="CC3300"/>
                </a:gs>
                <a:gs pos="100000">
                  <a:srgbClr val="8F2300"/>
                </a:gs>
              </a:gsLst>
              <a:path path="circle">
                <a:fillToRect b="50%" l="50%" r="50%" t="50%"/>
              </a:path>
              <a:tileRect/>
            </a:gra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2064" y="2398"/>
              <a:ext cx="1202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Deposit and pattern</a:t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2064" y="2509"/>
              <a:ext cx="1004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polysilicon layer</a:t>
              </a:r>
              <a:endParaRPr/>
            </a:p>
          </p:txBody>
        </p:sp>
        <p:cxnSp>
          <p:nvCxnSpPr>
            <p:cNvPr id="581" name="Google Shape;581;p9"/>
            <p:cNvCxnSpPr/>
            <p:nvPr/>
          </p:nvCxnSpPr>
          <p:spPr>
            <a:xfrm>
              <a:off x="2736" y="2160"/>
              <a:ext cx="0" cy="19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diamond"/>
              <a:tailEnd len="med" w="med" type="triangle"/>
            </a:ln>
          </p:spPr>
        </p:cxnSp>
      </p:grpSp>
      <p:grpSp>
        <p:nvGrpSpPr>
          <p:cNvPr id="582" name="Google Shape;582;p9"/>
          <p:cNvGrpSpPr/>
          <p:nvPr/>
        </p:nvGrpSpPr>
        <p:grpSpPr>
          <a:xfrm>
            <a:off x="2819400" y="4038600"/>
            <a:ext cx="3352800" cy="990600"/>
            <a:chOff x="1776" y="2784"/>
            <a:chExt cx="2112" cy="624"/>
          </a:xfrm>
        </p:grpSpPr>
        <p:sp>
          <p:nvSpPr>
            <p:cNvPr id="583" name="Google Shape;583;p9"/>
            <p:cNvSpPr/>
            <p:nvPr/>
          </p:nvSpPr>
          <p:spPr>
            <a:xfrm>
              <a:off x="1776" y="2976"/>
              <a:ext cx="2112" cy="432"/>
            </a:xfrm>
            <a:prstGeom prst="flowChartAlternateProcess">
              <a:avLst/>
            </a:prstGeom>
            <a:gradFill>
              <a:gsLst>
                <a:gs pos="0">
                  <a:srgbClr val="CC3300"/>
                </a:gs>
                <a:gs pos="100000">
                  <a:srgbClr val="8F2300"/>
                </a:gs>
              </a:gsLst>
              <a:path path="circle">
                <a:fillToRect b="50%" l="50%" r="50%" t="50%"/>
              </a:path>
              <a:tileRect/>
            </a:gra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1893" y="3044"/>
              <a:ext cx="1523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Implant source and drain</a:t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1893" y="3155"/>
              <a:ext cx="1899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regions and substrate contacts</a:t>
              </a:r>
              <a:endParaRPr/>
            </a:p>
          </p:txBody>
        </p:sp>
        <p:cxnSp>
          <p:nvCxnSpPr>
            <p:cNvPr id="586" name="Google Shape;586;p9"/>
            <p:cNvCxnSpPr/>
            <p:nvPr/>
          </p:nvCxnSpPr>
          <p:spPr>
            <a:xfrm>
              <a:off x="2736" y="2784"/>
              <a:ext cx="0" cy="19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diamond"/>
              <a:tailEnd len="med" w="med" type="triangle"/>
            </a:ln>
          </p:spPr>
        </p:cxnSp>
      </p:grpSp>
      <p:grpSp>
        <p:nvGrpSpPr>
          <p:cNvPr id="587" name="Google Shape;587;p9"/>
          <p:cNvGrpSpPr/>
          <p:nvPr/>
        </p:nvGrpSpPr>
        <p:grpSpPr>
          <a:xfrm>
            <a:off x="2819400" y="5029200"/>
            <a:ext cx="3352800" cy="990600"/>
            <a:chOff x="1776" y="3408"/>
            <a:chExt cx="2112" cy="624"/>
          </a:xfrm>
        </p:grpSpPr>
        <p:sp>
          <p:nvSpPr>
            <p:cNvPr id="588" name="Google Shape;588;p9"/>
            <p:cNvSpPr/>
            <p:nvPr/>
          </p:nvSpPr>
          <p:spPr>
            <a:xfrm>
              <a:off x="1776" y="3600"/>
              <a:ext cx="2112" cy="432"/>
            </a:xfrm>
            <a:prstGeom prst="flowChartAlternateProcess">
              <a:avLst/>
            </a:prstGeom>
            <a:gradFill>
              <a:gsLst>
                <a:gs pos="0">
                  <a:srgbClr val="CC3300"/>
                </a:gs>
                <a:gs pos="100000">
                  <a:srgbClr val="8F2300"/>
                </a:gs>
              </a:gsLst>
              <a:path path="circle">
                <a:fillToRect b="50%" l="50%" r="50%" t="50%"/>
              </a:path>
              <a:tileRect/>
            </a:gra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1872" y="3677"/>
              <a:ext cx="1943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Create contact and via windows</a:t>
              </a: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1872" y="3788"/>
              <a:ext cx="1979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Deposit and pattern metal layers</a:t>
              </a:r>
              <a:endParaRPr/>
            </a:p>
          </p:txBody>
        </p:sp>
        <p:cxnSp>
          <p:nvCxnSpPr>
            <p:cNvPr id="591" name="Google Shape;591;p9"/>
            <p:cNvCxnSpPr/>
            <p:nvPr/>
          </p:nvCxnSpPr>
          <p:spPr>
            <a:xfrm>
              <a:off x="2736" y="3408"/>
              <a:ext cx="0" cy="19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diamond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iab97">
  <a:themeElements>
    <a:clrScheme name="">
      <a:dk1>
        <a:srgbClr val="000000"/>
      </a:dk1>
      <a:lt1>
        <a:srgbClr val="FFFFFF"/>
      </a:lt1>
      <a:dk2>
        <a:srgbClr val="000082"/>
      </a:dk2>
      <a:lt2>
        <a:srgbClr val="C0C0C0"/>
      </a:lt2>
      <a:accent1>
        <a:srgbClr val="D01608"/>
      </a:accent1>
      <a:accent2>
        <a:srgbClr val="000082"/>
      </a:accent2>
      <a:accent3>
        <a:srgbClr val="FFFFFF"/>
      </a:accent3>
      <a:accent4>
        <a:srgbClr val="000000"/>
      </a:accent4>
      <a:accent5>
        <a:srgbClr val="E4ABAA"/>
      </a:accent5>
      <a:accent6>
        <a:srgbClr val="000075"/>
      </a:accent6>
      <a:hlink>
        <a:srgbClr val="00C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1997-04-13T14:24:48Z</dcterms:created>
  <dc:creator>kaat</dc:creator>
</cp:coreProperties>
</file>